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 id="2147483708" r:id="rId3"/>
    <p:sldMasterId id="2147483726" r:id="rId4"/>
  </p:sldMasterIdLst>
  <p:notesMasterIdLst>
    <p:notesMasterId r:id="rId25"/>
  </p:notesMasterIdLst>
  <p:handoutMasterIdLst>
    <p:handoutMasterId r:id="rId26"/>
  </p:handoutMasterIdLst>
  <p:sldIdLst>
    <p:sldId id="256" r:id="rId5"/>
    <p:sldId id="257" r:id="rId6"/>
    <p:sldId id="258" r:id="rId7"/>
    <p:sldId id="261" r:id="rId8"/>
    <p:sldId id="262" r:id="rId9"/>
    <p:sldId id="263" r:id="rId10"/>
    <p:sldId id="264" r:id="rId11"/>
    <p:sldId id="270" r:id="rId12"/>
    <p:sldId id="265" r:id="rId13"/>
    <p:sldId id="271" r:id="rId14"/>
    <p:sldId id="266" r:id="rId15"/>
    <p:sldId id="267" r:id="rId16"/>
    <p:sldId id="268" r:id="rId17"/>
    <p:sldId id="273" r:id="rId18"/>
    <p:sldId id="269" r:id="rId19"/>
    <p:sldId id="274" r:id="rId20"/>
    <p:sldId id="276" r:id="rId21"/>
    <p:sldId id="277" r:id="rId22"/>
    <p:sldId id="278" r:id="rId23"/>
    <p:sldId id="279" r:id="rId24"/>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2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EAD37A-D1E5-4B60-8ABA-8A3B0E6EF0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1F1AE460-09FA-45D3-A82E-B6D85094E0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6A780E-D994-4F9F-8316-C96700CF19B5}" type="datetimeFigureOut">
              <a:rPr lang="en-IL" smtClean="0"/>
              <a:t>06/01/2022</a:t>
            </a:fld>
            <a:endParaRPr lang="en-IL"/>
          </a:p>
        </p:txBody>
      </p:sp>
      <p:sp>
        <p:nvSpPr>
          <p:cNvPr id="4" name="Footer Placeholder 3">
            <a:extLst>
              <a:ext uri="{FF2B5EF4-FFF2-40B4-BE49-F238E27FC236}">
                <a16:creationId xmlns:a16="http://schemas.microsoft.com/office/drawing/2014/main" id="{554F5F78-108E-4F62-B148-068F77BFB2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24A6FC9D-B70E-4552-B4FB-42FE300422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4462AE-02F6-41E0-912E-7E3770159279}" type="slidenum">
              <a:rPr lang="en-IL" smtClean="0"/>
              <a:t>‹#›</a:t>
            </a:fld>
            <a:endParaRPr lang="en-IL"/>
          </a:p>
        </p:txBody>
      </p:sp>
    </p:spTree>
    <p:extLst>
      <p:ext uri="{BB962C8B-B14F-4D97-AF65-F5344CB8AC3E}">
        <p14:creationId xmlns:p14="http://schemas.microsoft.com/office/powerpoint/2010/main" val="4174961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F7AEB-1F9D-4382-9A7B-F1F8B3C82E06}" type="datetimeFigureOut">
              <a:rPr lang="en-IL" smtClean="0"/>
              <a:t>06/01/2022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AD88E-E8D3-45BB-AB00-B0B0F47D8256}" type="slidenum">
              <a:rPr lang="en-IL" smtClean="0"/>
              <a:t>‹#›</a:t>
            </a:fld>
            <a:endParaRPr lang="en-IL"/>
          </a:p>
        </p:txBody>
      </p:sp>
    </p:spTree>
    <p:extLst>
      <p:ext uri="{BB962C8B-B14F-4D97-AF65-F5344CB8AC3E}">
        <p14:creationId xmlns:p14="http://schemas.microsoft.com/office/powerpoint/2010/main" val="26636077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1A5F-04B7-47C0-A281-552FAFFF4C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73204BD2-46B5-4613-9009-F07EAC2239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8366B3E1-4681-4D9A-A4A5-146DDE439D95}"/>
              </a:ext>
            </a:extLst>
          </p:cNvPr>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a:extLst>
              <a:ext uri="{FF2B5EF4-FFF2-40B4-BE49-F238E27FC236}">
                <a16:creationId xmlns:a16="http://schemas.microsoft.com/office/drawing/2014/main" id="{CF8B237B-1C3D-4B66-BADB-6AAEA6645A1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07CAAC1-FFBD-4BFC-A990-F0DE052EBC40}"/>
              </a:ext>
            </a:extLst>
          </p:cNvPr>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569738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922D-CC5F-4632-BDC5-47617CE8EF50}"/>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53A8B3F6-B23A-4811-933B-C502A13B46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DB104F6-45C3-401F-AEE0-6A8C40B8F065}"/>
              </a:ext>
            </a:extLst>
          </p:cNvPr>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a:extLst>
              <a:ext uri="{FF2B5EF4-FFF2-40B4-BE49-F238E27FC236}">
                <a16:creationId xmlns:a16="http://schemas.microsoft.com/office/drawing/2014/main" id="{B8B2F608-CF5D-4485-B453-FA218367924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E70D134-718C-42AE-8831-F1DD2365A719}"/>
              </a:ext>
            </a:extLst>
          </p:cNvPr>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69276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E28989-46DF-45B0-806A-D4F8D0BA77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059FB2A9-7A3C-4286-A89B-C518082A9A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FCA7A36-A7FB-497A-914E-F8AF30A61368}"/>
              </a:ext>
            </a:extLst>
          </p:cNvPr>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a:extLst>
              <a:ext uri="{FF2B5EF4-FFF2-40B4-BE49-F238E27FC236}">
                <a16:creationId xmlns:a16="http://schemas.microsoft.com/office/drawing/2014/main" id="{4976FBBA-C822-4028-A63F-A6C174E5900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159AA4B-D90B-4049-8C51-D7CFB2A96B87}"/>
              </a:ext>
            </a:extLst>
          </p:cNvPr>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3215667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963768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554357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706295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3318692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5D61CC-210D-4263-8359-2360AE25864B}" type="datetimeFigureOut">
              <a:rPr lang="en-IL" smtClean="0"/>
              <a:t>06/01/2022</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802864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3"/>
          <p:cNvSpPr>
            <a:spLocks noGrp="1"/>
          </p:cNvSpPr>
          <p:nvPr>
            <p:ph type="ftr" sz="quarter" idx="11"/>
          </p:nvPr>
        </p:nvSpPr>
        <p:spPr/>
        <p:txBody>
          <a:bodyPr/>
          <a:lstStyle/>
          <a:p>
            <a:endParaRPr lang="en-IL"/>
          </a:p>
        </p:txBody>
      </p:sp>
      <p:sp>
        <p:nvSpPr>
          <p:cNvPr id="6" name="Slide Number Placeholder 4"/>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298749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2"/>
          <p:cNvSpPr>
            <a:spLocks noGrp="1"/>
          </p:cNvSpPr>
          <p:nvPr>
            <p:ph type="ftr" sz="quarter" idx="11"/>
          </p:nvPr>
        </p:nvSpPr>
        <p:spPr/>
        <p:txBody>
          <a:bodyPr/>
          <a:lstStyle/>
          <a:p>
            <a:endParaRPr lang="en-IL"/>
          </a:p>
        </p:txBody>
      </p:sp>
      <p:sp>
        <p:nvSpPr>
          <p:cNvPr id="6" name="Slide Number Placeholder 3"/>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413538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5"/>
          <p:cNvSpPr>
            <a:spLocks noGrp="1"/>
          </p:cNvSpPr>
          <p:nvPr>
            <p:ph type="ftr" sz="quarter" idx="11"/>
          </p:nvPr>
        </p:nvSpPr>
        <p:spPr/>
        <p:txBody>
          <a:bodyPr/>
          <a:lstStyle/>
          <a:p>
            <a:endParaRPr lang="en-IL"/>
          </a:p>
        </p:txBody>
      </p:sp>
      <p:sp>
        <p:nvSpPr>
          <p:cNvPr id="6"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339920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793A-701D-4420-A9D7-BC3A8B21E61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FA21E425-2CC5-4503-9DFB-1B157DE2B3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56CCA17-41D5-415C-A78C-72F9ED31F915}"/>
              </a:ext>
            </a:extLst>
          </p:cNvPr>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a:extLst>
              <a:ext uri="{FF2B5EF4-FFF2-40B4-BE49-F238E27FC236}">
                <a16:creationId xmlns:a16="http://schemas.microsoft.com/office/drawing/2014/main" id="{79543092-6054-4045-B624-05150ADBB2E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8F28B37-A768-4F45-BB04-8994DD9DA6D1}"/>
              </a:ext>
            </a:extLst>
          </p:cNvPr>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099364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4006785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6176915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3461654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366796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5166647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4"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565681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4"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6155840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4172522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40939544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3875698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4903D-6766-460A-AEDF-271F8DDED8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A6E753FB-5812-4424-8CB2-4FE633F7A8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5D8682-A49D-4F82-AE8B-CE55EDB202D7}"/>
              </a:ext>
            </a:extLst>
          </p:cNvPr>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a:extLst>
              <a:ext uri="{FF2B5EF4-FFF2-40B4-BE49-F238E27FC236}">
                <a16:creationId xmlns:a16="http://schemas.microsoft.com/office/drawing/2014/main" id="{E6A44B42-4D15-4E55-AD14-F01CAF4C5CF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1335D88-04DF-435B-BD12-52C1D6DAF3E7}"/>
              </a:ext>
            </a:extLst>
          </p:cNvPr>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3479919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062768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2828829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6499664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5D61CC-210D-4263-8359-2360AE25864B}" type="datetimeFigureOut">
              <a:rPr lang="en-IL" smtClean="0"/>
              <a:t>06/01/2022</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8411274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3"/>
          <p:cNvSpPr>
            <a:spLocks noGrp="1"/>
          </p:cNvSpPr>
          <p:nvPr>
            <p:ph type="ftr" sz="quarter" idx="11"/>
          </p:nvPr>
        </p:nvSpPr>
        <p:spPr/>
        <p:txBody>
          <a:bodyPr/>
          <a:lstStyle/>
          <a:p>
            <a:endParaRPr lang="en-IL"/>
          </a:p>
        </p:txBody>
      </p:sp>
      <p:sp>
        <p:nvSpPr>
          <p:cNvPr id="6" name="Slide Number Placeholder 4"/>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734600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2"/>
          <p:cNvSpPr>
            <a:spLocks noGrp="1"/>
          </p:cNvSpPr>
          <p:nvPr>
            <p:ph type="ftr" sz="quarter" idx="11"/>
          </p:nvPr>
        </p:nvSpPr>
        <p:spPr/>
        <p:txBody>
          <a:bodyPr/>
          <a:lstStyle/>
          <a:p>
            <a:endParaRPr lang="en-IL"/>
          </a:p>
        </p:txBody>
      </p:sp>
      <p:sp>
        <p:nvSpPr>
          <p:cNvPr id="6" name="Slide Number Placeholder 3"/>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7867519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5"/>
          <p:cNvSpPr>
            <a:spLocks noGrp="1"/>
          </p:cNvSpPr>
          <p:nvPr>
            <p:ph type="ftr" sz="quarter" idx="11"/>
          </p:nvPr>
        </p:nvSpPr>
        <p:spPr/>
        <p:txBody>
          <a:bodyPr/>
          <a:lstStyle/>
          <a:p>
            <a:endParaRPr lang="en-IL"/>
          </a:p>
        </p:txBody>
      </p:sp>
      <p:sp>
        <p:nvSpPr>
          <p:cNvPr id="6"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4627223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9624244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5082494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64241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C24D-E7E4-44E7-B148-F90358F73DD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0FE288EB-2913-454A-B191-91DDBC4DF0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A6005D04-5BBF-4628-979E-EA0AE92017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900FDAFB-8BC7-46CC-9125-52D676AA9A49}"/>
              </a:ext>
            </a:extLst>
          </p:cNvPr>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a:extLst>
              <a:ext uri="{FF2B5EF4-FFF2-40B4-BE49-F238E27FC236}">
                <a16:creationId xmlns:a16="http://schemas.microsoft.com/office/drawing/2014/main" id="{FA84B4EA-84D1-4D29-8AF6-8B1C437B13C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93264DA-8D13-43D2-979B-38D14FB3AC26}"/>
              </a:ext>
            </a:extLst>
          </p:cNvPr>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33930572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344426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0730729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4"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3646014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4"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332891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9561186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39226264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37660462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5209268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4287385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644909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58F0-3832-4BB1-99CA-B8C4F6CD4AC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EA4016AD-4D99-4BA5-BF5E-F009A7E020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17D137-6EAD-485F-8286-F57531EEFF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7A82057D-D880-4F4D-8991-40C785F8ED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D116A7-591C-485F-BC18-8B5981C13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7E41F86A-5E74-4749-B394-CEF1B12078FA}"/>
              </a:ext>
            </a:extLst>
          </p:cNvPr>
          <p:cNvSpPr>
            <a:spLocks noGrp="1"/>
          </p:cNvSpPr>
          <p:nvPr>
            <p:ph type="dt" sz="half" idx="10"/>
          </p:nvPr>
        </p:nvSpPr>
        <p:spPr/>
        <p:txBody>
          <a:bodyPr/>
          <a:lstStyle/>
          <a:p>
            <a:fld id="{585D61CC-210D-4263-8359-2360AE25864B}" type="datetimeFigureOut">
              <a:rPr lang="en-IL" smtClean="0"/>
              <a:t>06/01/2022</a:t>
            </a:fld>
            <a:endParaRPr lang="en-IL"/>
          </a:p>
        </p:txBody>
      </p:sp>
      <p:sp>
        <p:nvSpPr>
          <p:cNvPr id="8" name="Footer Placeholder 7">
            <a:extLst>
              <a:ext uri="{FF2B5EF4-FFF2-40B4-BE49-F238E27FC236}">
                <a16:creationId xmlns:a16="http://schemas.microsoft.com/office/drawing/2014/main" id="{9E89F56F-9974-4651-8671-74C1C547029A}"/>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3D4A5322-DCDE-45D2-B89D-2476A698166D}"/>
              </a:ext>
            </a:extLst>
          </p:cNvPr>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32602849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5D61CC-210D-4263-8359-2360AE25864B}" type="datetimeFigureOut">
              <a:rPr lang="en-IL" smtClean="0"/>
              <a:t>06/01/2022</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4902095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3"/>
          <p:cNvSpPr>
            <a:spLocks noGrp="1"/>
          </p:cNvSpPr>
          <p:nvPr>
            <p:ph type="ftr" sz="quarter" idx="11"/>
          </p:nvPr>
        </p:nvSpPr>
        <p:spPr/>
        <p:txBody>
          <a:bodyPr/>
          <a:lstStyle/>
          <a:p>
            <a:endParaRPr lang="en-IL"/>
          </a:p>
        </p:txBody>
      </p:sp>
      <p:sp>
        <p:nvSpPr>
          <p:cNvPr id="6" name="Slide Number Placeholder 4"/>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8145870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2"/>
          <p:cNvSpPr>
            <a:spLocks noGrp="1"/>
          </p:cNvSpPr>
          <p:nvPr>
            <p:ph type="ftr" sz="quarter" idx="11"/>
          </p:nvPr>
        </p:nvSpPr>
        <p:spPr/>
        <p:txBody>
          <a:bodyPr/>
          <a:lstStyle/>
          <a:p>
            <a:endParaRPr lang="en-IL"/>
          </a:p>
        </p:txBody>
      </p:sp>
      <p:sp>
        <p:nvSpPr>
          <p:cNvPr id="6" name="Slide Number Placeholder 3"/>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9135263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5"/>
          <p:cNvSpPr>
            <a:spLocks noGrp="1"/>
          </p:cNvSpPr>
          <p:nvPr>
            <p:ph type="ftr" sz="quarter" idx="11"/>
          </p:nvPr>
        </p:nvSpPr>
        <p:spPr/>
        <p:txBody>
          <a:bodyPr/>
          <a:lstStyle/>
          <a:p>
            <a:endParaRPr lang="en-IL"/>
          </a:p>
        </p:txBody>
      </p:sp>
      <p:sp>
        <p:nvSpPr>
          <p:cNvPr id="6"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726119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7903098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39503477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27254165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511348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8863245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4"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615996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01FFC-E12B-4C7C-A145-6035C102B58D}"/>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4DCBC5AC-235B-42E6-B53D-21502BD5E217}"/>
              </a:ext>
            </a:extLst>
          </p:cNvPr>
          <p:cNvSpPr>
            <a:spLocks noGrp="1"/>
          </p:cNvSpPr>
          <p:nvPr>
            <p:ph type="dt" sz="half" idx="10"/>
          </p:nvPr>
        </p:nvSpPr>
        <p:spPr/>
        <p:txBody>
          <a:bodyPr/>
          <a:lstStyle/>
          <a:p>
            <a:fld id="{585D61CC-210D-4263-8359-2360AE25864B}" type="datetimeFigureOut">
              <a:rPr lang="en-IL" smtClean="0"/>
              <a:t>06/01/2022</a:t>
            </a:fld>
            <a:endParaRPr lang="en-IL"/>
          </a:p>
        </p:txBody>
      </p:sp>
      <p:sp>
        <p:nvSpPr>
          <p:cNvPr id="4" name="Footer Placeholder 3">
            <a:extLst>
              <a:ext uri="{FF2B5EF4-FFF2-40B4-BE49-F238E27FC236}">
                <a16:creationId xmlns:a16="http://schemas.microsoft.com/office/drawing/2014/main" id="{9E9A6217-C59A-4ED9-A1D8-843E806740E3}"/>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A0ADF324-9625-4ACB-ABF3-E95A6C6B21AE}"/>
              </a:ext>
            </a:extLst>
          </p:cNvPr>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8958089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4"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37660374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739675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D61CC-210D-4263-8359-2360AE25864B}" type="datetimeFigureOut">
              <a:rPr lang="en-IL" smtClean="0"/>
              <a:t>06/01/2022</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3599464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6CD07C-4D88-4AE7-AC2C-4C423BDFB5D3}"/>
              </a:ext>
            </a:extLst>
          </p:cNvPr>
          <p:cNvSpPr>
            <a:spLocks noGrp="1"/>
          </p:cNvSpPr>
          <p:nvPr>
            <p:ph type="dt" sz="half" idx="10"/>
          </p:nvPr>
        </p:nvSpPr>
        <p:spPr/>
        <p:txBody>
          <a:bodyPr/>
          <a:lstStyle/>
          <a:p>
            <a:fld id="{585D61CC-210D-4263-8359-2360AE25864B}" type="datetimeFigureOut">
              <a:rPr lang="en-IL" smtClean="0"/>
              <a:t>06/01/2022</a:t>
            </a:fld>
            <a:endParaRPr lang="en-IL"/>
          </a:p>
        </p:txBody>
      </p:sp>
      <p:sp>
        <p:nvSpPr>
          <p:cNvPr id="3" name="Footer Placeholder 2">
            <a:extLst>
              <a:ext uri="{FF2B5EF4-FFF2-40B4-BE49-F238E27FC236}">
                <a16:creationId xmlns:a16="http://schemas.microsoft.com/office/drawing/2014/main" id="{146675F1-0A38-4E1C-B98F-7A45716353F9}"/>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0FDCD4FB-FC79-489D-BAE8-CBB377BD1895}"/>
              </a:ext>
            </a:extLst>
          </p:cNvPr>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999378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A8A6-9583-41B0-82B0-607FF4E647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3229C398-4E8D-4081-BBC2-DFB89F1EC6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7525F30C-584C-4532-8C51-6D1484925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06A9CE-B200-45E4-BB4E-EF94E592EC72}"/>
              </a:ext>
            </a:extLst>
          </p:cNvPr>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a:extLst>
              <a:ext uri="{FF2B5EF4-FFF2-40B4-BE49-F238E27FC236}">
                <a16:creationId xmlns:a16="http://schemas.microsoft.com/office/drawing/2014/main" id="{1791C318-8AF6-4453-A595-80B7CD4128D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3772383-3567-4851-8259-D478C8DE3B77}"/>
              </a:ext>
            </a:extLst>
          </p:cNvPr>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983121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884E-EBAB-4A25-8622-512552452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F6B2CDFF-76C6-45C1-B85B-BF3DDE7DC3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9EF5A2F-B2F1-4534-B7C4-8EEFAAACF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0158C0-C94F-468C-82ED-82511E5620CC}"/>
              </a:ext>
            </a:extLst>
          </p:cNvPr>
          <p:cNvSpPr>
            <a:spLocks noGrp="1"/>
          </p:cNvSpPr>
          <p:nvPr>
            <p:ph type="dt" sz="half" idx="10"/>
          </p:nvPr>
        </p:nvSpPr>
        <p:spPr/>
        <p:txBody>
          <a:bodyPr/>
          <a:lstStyle/>
          <a:p>
            <a:fld id="{585D61CC-210D-4263-8359-2360AE25864B}" type="datetimeFigureOut">
              <a:rPr lang="en-IL" smtClean="0"/>
              <a:t>06/01/2022</a:t>
            </a:fld>
            <a:endParaRPr lang="en-IL"/>
          </a:p>
        </p:txBody>
      </p:sp>
      <p:sp>
        <p:nvSpPr>
          <p:cNvPr id="6" name="Footer Placeholder 5">
            <a:extLst>
              <a:ext uri="{FF2B5EF4-FFF2-40B4-BE49-F238E27FC236}">
                <a16:creationId xmlns:a16="http://schemas.microsoft.com/office/drawing/2014/main" id="{057D0300-8B56-48E5-86EC-D075D0BCB74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BDC9A07-DE2E-4F96-8D73-95DAB7D4AB8A}"/>
              </a:ext>
            </a:extLst>
          </p:cNvPr>
          <p:cNvSpPr>
            <a:spLocks noGrp="1"/>
          </p:cNvSpPr>
          <p:nvPr>
            <p:ph type="sldNum" sz="quarter" idx="12"/>
          </p:nvPr>
        </p:nvSpPr>
        <p:spPr/>
        <p:txBody>
          <a:bodyPr/>
          <a:lstStyle/>
          <a:p>
            <a:fld id="{C267169F-2474-401D-8252-AAF7DD701888}" type="slidenum">
              <a:rPr lang="en-IL" smtClean="0"/>
              <a:t>‹#›</a:t>
            </a:fld>
            <a:endParaRPr lang="en-IL"/>
          </a:p>
        </p:txBody>
      </p:sp>
    </p:spTree>
    <p:extLst>
      <p:ext uri="{BB962C8B-B14F-4D97-AF65-F5344CB8AC3E}">
        <p14:creationId xmlns:p14="http://schemas.microsoft.com/office/powerpoint/2010/main" val="1267452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4.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21" Type="http://schemas.openxmlformats.org/officeDocument/2006/relationships/image" Target="../media/image4.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3.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2.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600A3D-963E-467A-9F7F-BAAF1606D9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F34261A-719D-4FB4-B63E-4DA33E9E76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8E05730-B9FD-457D-BB7D-2763F05A9A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5D61CC-210D-4263-8359-2360AE25864B}" type="datetimeFigureOut">
              <a:rPr lang="en-IL" smtClean="0"/>
              <a:t>06/01/2022</a:t>
            </a:fld>
            <a:endParaRPr lang="en-IL"/>
          </a:p>
        </p:txBody>
      </p:sp>
      <p:sp>
        <p:nvSpPr>
          <p:cNvPr id="5" name="Footer Placeholder 4">
            <a:extLst>
              <a:ext uri="{FF2B5EF4-FFF2-40B4-BE49-F238E27FC236}">
                <a16:creationId xmlns:a16="http://schemas.microsoft.com/office/drawing/2014/main" id="{F83196A2-55FE-49B7-9553-1C027A67AE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4435AB55-C4AE-4A47-A2D0-15C27B713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7169F-2474-401D-8252-AAF7DD701888}" type="slidenum">
              <a:rPr lang="en-IL" smtClean="0"/>
              <a:t>‹#›</a:t>
            </a:fld>
            <a:endParaRPr lang="en-IL"/>
          </a:p>
        </p:txBody>
      </p:sp>
    </p:spTree>
    <p:extLst>
      <p:ext uri="{BB962C8B-B14F-4D97-AF65-F5344CB8AC3E}">
        <p14:creationId xmlns:p14="http://schemas.microsoft.com/office/powerpoint/2010/main" val="382271015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85D61CC-210D-4263-8359-2360AE25864B}" type="datetimeFigureOut">
              <a:rPr lang="en-IL" smtClean="0"/>
              <a:t>06/01/2022</a:t>
            </a:fld>
            <a:endParaRPr lang="en-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267169F-2474-401D-8252-AAF7DD701888}" type="slidenum">
              <a:rPr lang="en-IL" smtClean="0"/>
              <a:t>‹#›</a:t>
            </a:fld>
            <a:endParaRPr lang="en-IL"/>
          </a:p>
        </p:txBody>
      </p:sp>
    </p:spTree>
    <p:extLst>
      <p:ext uri="{BB962C8B-B14F-4D97-AF65-F5344CB8AC3E}">
        <p14:creationId xmlns:p14="http://schemas.microsoft.com/office/powerpoint/2010/main" val="2851353019"/>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85D61CC-210D-4263-8359-2360AE25864B}" type="datetimeFigureOut">
              <a:rPr lang="en-IL" smtClean="0"/>
              <a:t>06/01/2022</a:t>
            </a:fld>
            <a:endParaRPr lang="en-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267169F-2474-401D-8252-AAF7DD701888}" type="slidenum">
              <a:rPr lang="en-IL" smtClean="0"/>
              <a:t>‹#›</a:t>
            </a:fld>
            <a:endParaRPr lang="en-IL"/>
          </a:p>
        </p:txBody>
      </p:sp>
    </p:spTree>
    <p:extLst>
      <p:ext uri="{BB962C8B-B14F-4D97-AF65-F5344CB8AC3E}">
        <p14:creationId xmlns:p14="http://schemas.microsoft.com/office/powerpoint/2010/main" val="23274037"/>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85D61CC-210D-4263-8359-2360AE25864B}" type="datetimeFigureOut">
              <a:rPr lang="en-IL" smtClean="0"/>
              <a:t>06/01/2022</a:t>
            </a:fld>
            <a:endParaRPr lang="en-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267169F-2474-401D-8252-AAF7DD701888}" type="slidenum">
              <a:rPr lang="en-IL" smtClean="0"/>
              <a:t>‹#›</a:t>
            </a:fld>
            <a:endParaRPr lang="en-IL"/>
          </a:p>
        </p:txBody>
      </p:sp>
    </p:spTree>
    <p:extLst>
      <p:ext uri="{BB962C8B-B14F-4D97-AF65-F5344CB8AC3E}">
        <p14:creationId xmlns:p14="http://schemas.microsoft.com/office/powerpoint/2010/main" val="843482438"/>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liavamar/SikumonApplication"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6.pn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8.pn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0.png"/><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3.png"/><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jp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pn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2.pn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69000" b="-6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ECBB-B189-4AC3-9789-2EDC561C4CEE}"/>
              </a:ext>
            </a:extLst>
          </p:cNvPr>
          <p:cNvSpPr>
            <a:spLocks noGrp="1"/>
          </p:cNvSpPr>
          <p:nvPr>
            <p:ph type="ctrTitle"/>
          </p:nvPr>
        </p:nvSpPr>
        <p:spPr>
          <a:xfrm>
            <a:off x="1350380" y="543628"/>
            <a:ext cx="9144000" cy="2387600"/>
          </a:xfrm>
          <a:noFill/>
        </p:spPr>
        <p:txBody>
          <a:bodyPr>
            <a:normAutofit/>
          </a:bodyPr>
          <a:lstStyle/>
          <a:p>
            <a:r>
              <a:rPr lang="en-US" sz="8800" b="1" dirty="0">
                <a:solidFill>
                  <a:schemeClr val="tx1">
                    <a:lumMod val="95000"/>
                    <a:lumOff val="5000"/>
                  </a:schemeClr>
                </a:solidFill>
              </a:rPr>
              <a:t>Sikumon</a:t>
            </a:r>
            <a:endParaRPr lang="en-IL" sz="8800" b="1" dirty="0">
              <a:solidFill>
                <a:schemeClr val="tx1">
                  <a:lumMod val="95000"/>
                  <a:lumOff val="5000"/>
                </a:schemeClr>
              </a:solidFill>
            </a:endParaRPr>
          </a:p>
        </p:txBody>
      </p:sp>
      <p:sp>
        <p:nvSpPr>
          <p:cNvPr id="3" name="Subtitle 2">
            <a:extLst>
              <a:ext uri="{FF2B5EF4-FFF2-40B4-BE49-F238E27FC236}">
                <a16:creationId xmlns:a16="http://schemas.microsoft.com/office/drawing/2014/main" id="{08E66114-456E-4235-A3E3-BB292DD48828}"/>
              </a:ext>
            </a:extLst>
          </p:cNvPr>
          <p:cNvSpPr>
            <a:spLocks noGrp="1"/>
          </p:cNvSpPr>
          <p:nvPr>
            <p:ph type="subTitle" idx="1"/>
          </p:nvPr>
        </p:nvSpPr>
        <p:spPr>
          <a:xfrm>
            <a:off x="1211484" y="3277947"/>
            <a:ext cx="9144000" cy="1655762"/>
          </a:xfrm>
        </p:spPr>
        <p:txBody>
          <a:bodyPr>
            <a:normAutofit/>
          </a:bodyPr>
          <a:lstStyle/>
          <a:p>
            <a:pPr algn="just" rtl="1"/>
            <a:r>
              <a:rPr lang="he-IL" sz="3200" u="sng" dirty="0">
                <a:solidFill>
                  <a:schemeClr val="tx1">
                    <a:lumMod val="95000"/>
                    <a:lumOff val="5000"/>
                  </a:schemeClr>
                </a:solidFill>
              </a:rPr>
              <a:t>מציגים</a:t>
            </a:r>
            <a:r>
              <a:rPr lang="he-IL" sz="3200" dirty="0">
                <a:solidFill>
                  <a:schemeClr val="tx1">
                    <a:lumMod val="95000"/>
                    <a:lumOff val="5000"/>
                  </a:schemeClr>
                </a:solidFill>
              </a:rPr>
              <a:t> : אליאב עמר, איתי אהרוני, איתי ערקובי</a:t>
            </a:r>
            <a:r>
              <a:rPr lang="en-US" sz="3200" dirty="0">
                <a:solidFill>
                  <a:schemeClr val="tx1">
                    <a:lumMod val="95000"/>
                    <a:lumOff val="5000"/>
                  </a:schemeClr>
                </a:solidFill>
              </a:rPr>
              <a:t>. </a:t>
            </a:r>
            <a:endParaRPr lang="he-IL" sz="3200" dirty="0">
              <a:solidFill>
                <a:schemeClr val="tx1">
                  <a:lumMod val="95000"/>
                  <a:lumOff val="5000"/>
                </a:schemeClr>
              </a:solidFill>
            </a:endParaRPr>
          </a:p>
          <a:p>
            <a:pPr algn="r" rtl="1"/>
            <a:r>
              <a:rPr lang="he-IL" sz="2800" u="sng" dirty="0">
                <a:solidFill>
                  <a:schemeClr val="tx1">
                    <a:lumMod val="95000"/>
                    <a:lumOff val="5000"/>
                  </a:schemeClr>
                </a:solidFill>
              </a:rPr>
              <a:t>קישור לגיטהאב: </a:t>
            </a:r>
            <a:r>
              <a:rPr lang="en-US" sz="1800" b="1" dirty="0">
                <a:solidFill>
                  <a:schemeClr val="tx1">
                    <a:lumMod val="95000"/>
                    <a:lumOff val="5000"/>
                  </a:schemeClr>
                </a:solidFill>
                <a:hlinkClick r:id="rId3"/>
              </a:rPr>
              <a:t>https://github.com/eliavamar/SikumonApplication</a:t>
            </a:r>
            <a:endParaRPr lang="he-IL" sz="1800" b="1" dirty="0">
              <a:solidFill>
                <a:schemeClr val="tx1">
                  <a:lumMod val="95000"/>
                  <a:lumOff val="5000"/>
                </a:schemeClr>
              </a:solidFill>
            </a:endParaRPr>
          </a:p>
          <a:p>
            <a:pPr algn="r" rtl="1"/>
            <a:endParaRPr lang="en-US" sz="3200" u="sng" dirty="0">
              <a:solidFill>
                <a:schemeClr val="tx1">
                  <a:lumMod val="95000"/>
                  <a:lumOff val="5000"/>
                </a:schemeClr>
              </a:solidFill>
            </a:endParaRPr>
          </a:p>
          <a:p>
            <a:pPr algn="just" rtl="1"/>
            <a:endParaRPr lang="en-US" sz="3200" dirty="0">
              <a:solidFill>
                <a:schemeClr val="tx1">
                  <a:lumMod val="95000"/>
                  <a:lumOff val="5000"/>
                </a:schemeClr>
              </a:solidFill>
            </a:endParaRPr>
          </a:p>
          <a:p>
            <a:pPr algn="just" rtl="1"/>
            <a:endParaRPr lang="en-US" sz="3200" dirty="0">
              <a:solidFill>
                <a:schemeClr val="tx1">
                  <a:lumMod val="95000"/>
                  <a:lumOff val="5000"/>
                </a:schemeClr>
              </a:solidFill>
            </a:endParaRPr>
          </a:p>
          <a:p>
            <a:endParaRPr lang="en-US" sz="3200" dirty="0">
              <a:solidFill>
                <a:schemeClr val="tx1">
                  <a:lumMod val="95000"/>
                  <a:lumOff val="5000"/>
                </a:schemeClr>
              </a:solidFill>
            </a:endParaRPr>
          </a:p>
          <a:p>
            <a:endParaRPr lang="en-IL" dirty="0"/>
          </a:p>
        </p:txBody>
      </p:sp>
    </p:spTree>
    <p:extLst>
      <p:ext uri="{BB962C8B-B14F-4D97-AF65-F5344CB8AC3E}">
        <p14:creationId xmlns:p14="http://schemas.microsoft.com/office/powerpoint/2010/main" val="1615889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AEF8021-FFFA-49C8-9729-ADBB8FBE8E9A}"/>
              </a:ext>
            </a:extLst>
          </p:cNvPr>
          <p:cNvPicPr>
            <a:picLocks noChangeAspect="1"/>
          </p:cNvPicPr>
          <p:nvPr/>
        </p:nvPicPr>
        <p:blipFill>
          <a:blip r:embed="rId2"/>
          <a:stretch>
            <a:fillRect/>
          </a:stretch>
        </p:blipFill>
        <p:spPr>
          <a:xfrm>
            <a:off x="3975143" y="3523984"/>
            <a:ext cx="8115806" cy="3171928"/>
          </a:xfrm>
          <a:prstGeom prst="rect">
            <a:avLst/>
          </a:prstGeom>
          <a:ln>
            <a:solidFill>
              <a:srgbClr val="0070C0"/>
            </a:solidFill>
          </a:ln>
        </p:spPr>
      </p:pic>
      <p:sp>
        <p:nvSpPr>
          <p:cNvPr id="6" name="TextBox 5">
            <a:extLst>
              <a:ext uri="{FF2B5EF4-FFF2-40B4-BE49-F238E27FC236}">
                <a16:creationId xmlns:a16="http://schemas.microsoft.com/office/drawing/2014/main" id="{0899331A-5CA6-4890-A1F9-6F102C4F591D}"/>
              </a:ext>
            </a:extLst>
          </p:cNvPr>
          <p:cNvSpPr txBox="1"/>
          <p:nvPr/>
        </p:nvSpPr>
        <p:spPr>
          <a:xfrm>
            <a:off x="4467683" y="69689"/>
            <a:ext cx="7605089" cy="3416320"/>
          </a:xfrm>
          <a:prstGeom prst="rect">
            <a:avLst/>
          </a:prstGeom>
          <a:noFill/>
        </p:spPr>
        <p:txBody>
          <a:bodyPr wrap="square" rtlCol="0">
            <a:spAutoFit/>
          </a:bodyPr>
          <a:lstStyle/>
          <a:p>
            <a:pPr algn="r" rtl="1"/>
            <a:r>
              <a:rPr lang="he-IL" b="1" u="sng" dirty="0"/>
              <a:t>יצירת קבוצת לימוד:</a:t>
            </a:r>
          </a:p>
          <a:p>
            <a:pPr algn="r" rtl="1"/>
            <a:endParaRPr lang="he-IL" b="1" u="sng" dirty="0"/>
          </a:p>
          <a:p>
            <a:pPr algn="r" rtl="1"/>
            <a:r>
              <a:rPr lang="he-IL" dirty="0"/>
              <a:t>- אפשרות ראשונה בחירת מחלקה.</a:t>
            </a:r>
          </a:p>
          <a:p>
            <a:pPr marL="285750" indent="-285750" algn="r" rtl="1">
              <a:buFontTx/>
              <a:buChar char="-"/>
            </a:pPr>
            <a:r>
              <a:rPr lang="he-IL" dirty="0"/>
              <a:t>אפשרות שניה רשימת קורסים של אותה מחלקה שנבחרה (נפתחת רק לאחר</a:t>
            </a:r>
          </a:p>
          <a:p>
            <a:pPr algn="r" rtl="1"/>
            <a:r>
              <a:rPr lang="he-IL" dirty="0"/>
              <a:t>בחירת מחלקה).</a:t>
            </a:r>
          </a:p>
          <a:p>
            <a:pPr algn="r" rtl="1"/>
            <a:r>
              <a:rPr lang="he-IL" dirty="0"/>
              <a:t>- בחירת סוג ההרשאה של הקובץ באפליקציה.</a:t>
            </a:r>
          </a:p>
          <a:p>
            <a:pPr algn="r" rtl="1"/>
            <a:r>
              <a:rPr lang="he-IL" dirty="0"/>
              <a:t>- בחירת מתכונת הלימודים הרצויה.</a:t>
            </a:r>
          </a:p>
          <a:p>
            <a:pPr algn="r" rtl="1"/>
            <a:r>
              <a:rPr lang="he-IL" u="sng" dirty="0"/>
              <a:t>- אם ייבחר המשתמש המתכונת של אונליין או היברידי:</a:t>
            </a:r>
          </a:p>
          <a:p>
            <a:pPr marL="285750" indent="-285750" algn="r" rtl="1">
              <a:buFont typeface="Arial" panose="020B0604020202020204" pitchFamily="34" charset="0"/>
              <a:buChar char="•"/>
            </a:pPr>
            <a:r>
              <a:rPr lang="he-IL" dirty="0"/>
              <a:t> תפתח אפשרות להוספת לינק.</a:t>
            </a:r>
          </a:p>
          <a:p>
            <a:pPr marL="285750" indent="-285750" algn="r" rtl="1">
              <a:buFont typeface="Arial" panose="020B0604020202020204" pitchFamily="34" charset="0"/>
              <a:buChar char="•"/>
            </a:pPr>
            <a:r>
              <a:rPr lang="he-IL" dirty="0"/>
              <a:t>אחרת אין אפשרות להוספת לינק.</a:t>
            </a:r>
          </a:p>
          <a:p>
            <a:pPr algn="r" rtl="1"/>
            <a:r>
              <a:rPr lang="he-IL" dirty="0"/>
              <a:t>- אפשרות להוספת הערות.</a:t>
            </a:r>
          </a:p>
          <a:p>
            <a:pPr algn="r" rtl="1"/>
            <a:r>
              <a:rPr lang="he-IL" dirty="0"/>
              <a:t>- יצירת הקבוצה והעלאה לשרת ע"י לחיצה על הלחצן "</a:t>
            </a:r>
            <a:r>
              <a:rPr lang="en-US" dirty="0"/>
              <a:t>Create Group</a:t>
            </a:r>
            <a:r>
              <a:rPr lang="he-IL" dirty="0"/>
              <a:t>".</a:t>
            </a:r>
            <a:endParaRPr lang="en-IL" dirty="0"/>
          </a:p>
        </p:txBody>
      </p:sp>
      <p:pic>
        <p:nvPicPr>
          <p:cNvPr id="3" name="Picture 2" descr="Graphical user interface, application&#10;&#10;Description automatically generated">
            <a:extLst>
              <a:ext uri="{FF2B5EF4-FFF2-40B4-BE49-F238E27FC236}">
                <a16:creationId xmlns:a16="http://schemas.microsoft.com/office/drawing/2014/main" id="{9F715C53-A5AA-4AF0-A079-82EE915BC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13" y="247873"/>
            <a:ext cx="3086531" cy="6096851"/>
          </a:xfrm>
          <a:prstGeom prst="rect">
            <a:avLst/>
          </a:prstGeom>
          <a:ln w="38100">
            <a:solidFill>
              <a:schemeClr val="tx1"/>
            </a:solidFill>
          </a:ln>
        </p:spPr>
      </p:pic>
      <p:sp>
        <p:nvSpPr>
          <p:cNvPr id="7" name="Rectangle 6">
            <a:extLst>
              <a:ext uri="{FF2B5EF4-FFF2-40B4-BE49-F238E27FC236}">
                <a16:creationId xmlns:a16="http://schemas.microsoft.com/office/drawing/2014/main" id="{32338C68-45F8-475B-8254-6FB2BA9E6BF5}"/>
              </a:ext>
            </a:extLst>
          </p:cNvPr>
          <p:cNvSpPr/>
          <p:nvPr/>
        </p:nvSpPr>
        <p:spPr>
          <a:xfrm>
            <a:off x="1381153" y="1652949"/>
            <a:ext cx="2048719" cy="4072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BE915B75-CBC5-4EC3-A52A-77D370601859}"/>
              </a:ext>
            </a:extLst>
          </p:cNvPr>
          <p:cNvSpPr/>
          <p:nvPr/>
        </p:nvSpPr>
        <p:spPr>
          <a:xfrm>
            <a:off x="8706116" y="5191273"/>
            <a:ext cx="1013552" cy="2110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FDD5D862-6A71-47D5-8602-15F1B0DEB4C6}"/>
              </a:ext>
            </a:extLst>
          </p:cNvPr>
          <p:cNvSpPr/>
          <p:nvPr/>
        </p:nvSpPr>
        <p:spPr>
          <a:xfrm>
            <a:off x="1381152" y="2261845"/>
            <a:ext cx="2048719" cy="40720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Rectangle 15">
            <a:extLst>
              <a:ext uri="{FF2B5EF4-FFF2-40B4-BE49-F238E27FC236}">
                <a16:creationId xmlns:a16="http://schemas.microsoft.com/office/drawing/2014/main" id="{58CBFC15-10BF-4B00-A067-C01DF564D880}"/>
              </a:ext>
            </a:extLst>
          </p:cNvPr>
          <p:cNvSpPr/>
          <p:nvPr/>
        </p:nvSpPr>
        <p:spPr>
          <a:xfrm>
            <a:off x="8714343" y="4954367"/>
            <a:ext cx="1013552" cy="18661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Rectangle 16">
            <a:extLst>
              <a:ext uri="{FF2B5EF4-FFF2-40B4-BE49-F238E27FC236}">
                <a16:creationId xmlns:a16="http://schemas.microsoft.com/office/drawing/2014/main" id="{A2BCC35C-F53E-4220-81B0-9F745E6ECE7F}"/>
              </a:ext>
            </a:extLst>
          </p:cNvPr>
          <p:cNvSpPr/>
          <p:nvPr/>
        </p:nvSpPr>
        <p:spPr>
          <a:xfrm>
            <a:off x="1184754" y="2751256"/>
            <a:ext cx="2048719" cy="31143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Rectangle 17">
            <a:extLst>
              <a:ext uri="{FF2B5EF4-FFF2-40B4-BE49-F238E27FC236}">
                <a16:creationId xmlns:a16="http://schemas.microsoft.com/office/drawing/2014/main" id="{C262C687-D29E-4662-8C8A-5BBAC795D891}"/>
              </a:ext>
            </a:extLst>
          </p:cNvPr>
          <p:cNvSpPr/>
          <p:nvPr/>
        </p:nvSpPr>
        <p:spPr>
          <a:xfrm>
            <a:off x="803865" y="3225397"/>
            <a:ext cx="2787634" cy="40720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ectangle 18">
            <a:extLst>
              <a:ext uri="{FF2B5EF4-FFF2-40B4-BE49-F238E27FC236}">
                <a16:creationId xmlns:a16="http://schemas.microsoft.com/office/drawing/2014/main" id="{FA7572C4-71E3-4769-8B38-5C4C9A972E1F}"/>
              </a:ext>
            </a:extLst>
          </p:cNvPr>
          <p:cNvSpPr/>
          <p:nvPr/>
        </p:nvSpPr>
        <p:spPr>
          <a:xfrm>
            <a:off x="908915" y="4479420"/>
            <a:ext cx="2520956" cy="40720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0" name="Straight Arrow Connector 19">
            <a:extLst>
              <a:ext uri="{FF2B5EF4-FFF2-40B4-BE49-F238E27FC236}">
                <a16:creationId xmlns:a16="http://schemas.microsoft.com/office/drawing/2014/main" id="{7C813073-C51D-47F2-A1BA-BEFDD43234ED}"/>
              </a:ext>
            </a:extLst>
          </p:cNvPr>
          <p:cNvCxnSpPr>
            <a:cxnSpLocks/>
            <a:endCxn id="10" idx="1"/>
          </p:cNvCxnSpPr>
          <p:nvPr/>
        </p:nvCxnSpPr>
        <p:spPr>
          <a:xfrm>
            <a:off x="3421645" y="1829693"/>
            <a:ext cx="5284471" cy="34671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CABA8E2-4DED-4766-846B-A62F1812F287}"/>
              </a:ext>
            </a:extLst>
          </p:cNvPr>
          <p:cNvSpPr/>
          <p:nvPr/>
        </p:nvSpPr>
        <p:spPr>
          <a:xfrm>
            <a:off x="8834633" y="5452610"/>
            <a:ext cx="1013552" cy="12814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5" name="Rectangle 24">
            <a:extLst>
              <a:ext uri="{FF2B5EF4-FFF2-40B4-BE49-F238E27FC236}">
                <a16:creationId xmlns:a16="http://schemas.microsoft.com/office/drawing/2014/main" id="{6D5FE3F0-661C-4958-9DC1-19E52349A04E}"/>
              </a:ext>
            </a:extLst>
          </p:cNvPr>
          <p:cNvSpPr/>
          <p:nvPr/>
        </p:nvSpPr>
        <p:spPr>
          <a:xfrm>
            <a:off x="8714343" y="5659631"/>
            <a:ext cx="1133842" cy="23275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6" name="Rectangle 25">
            <a:extLst>
              <a:ext uri="{FF2B5EF4-FFF2-40B4-BE49-F238E27FC236}">
                <a16:creationId xmlns:a16="http://schemas.microsoft.com/office/drawing/2014/main" id="{65E0A9C1-D37F-4510-8E00-04B086EBC493}"/>
              </a:ext>
            </a:extLst>
          </p:cNvPr>
          <p:cNvSpPr/>
          <p:nvPr/>
        </p:nvSpPr>
        <p:spPr>
          <a:xfrm>
            <a:off x="8705221" y="4739726"/>
            <a:ext cx="2333680" cy="18661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8" name="Straight Arrow Connector 27">
            <a:extLst>
              <a:ext uri="{FF2B5EF4-FFF2-40B4-BE49-F238E27FC236}">
                <a16:creationId xmlns:a16="http://schemas.microsoft.com/office/drawing/2014/main" id="{E31DF976-8B9D-490F-9FAF-3962CC1FB717}"/>
              </a:ext>
            </a:extLst>
          </p:cNvPr>
          <p:cNvCxnSpPr>
            <a:cxnSpLocks/>
            <a:endCxn id="16" idx="1"/>
          </p:cNvCxnSpPr>
          <p:nvPr/>
        </p:nvCxnSpPr>
        <p:spPr>
          <a:xfrm>
            <a:off x="3392037" y="2465448"/>
            <a:ext cx="5322306" cy="25822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FA31E92-4B32-4F91-8639-EEBF2911946C}"/>
              </a:ext>
            </a:extLst>
          </p:cNvPr>
          <p:cNvCxnSpPr>
            <a:cxnSpLocks/>
            <a:endCxn id="24" idx="1"/>
          </p:cNvCxnSpPr>
          <p:nvPr/>
        </p:nvCxnSpPr>
        <p:spPr>
          <a:xfrm>
            <a:off x="3263081" y="2906972"/>
            <a:ext cx="5571552" cy="260971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8157D0-5A42-4750-A6D1-05F4D5C1BD67}"/>
              </a:ext>
            </a:extLst>
          </p:cNvPr>
          <p:cNvCxnSpPr>
            <a:cxnSpLocks/>
            <a:endCxn id="25" idx="1"/>
          </p:cNvCxnSpPr>
          <p:nvPr/>
        </p:nvCxnSpPr>
        <p:spPr>
          <a:xfrm>
            <a:off x="3619112" y="3465231"/>
            <a:ext cx="5095231" cy="231077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B4162E6-588A-46C2-9B7B-B47CFE2F8066}"/>
              </a:ext>
            </a:extLst>
          </p:cNvPr>
          <p:cNvCxnSpPr>
            <a:cxnSpLocks/>
            <a:stCxn id="19" idx="3"/>
            <a:endCxn id="26" idx="1"/>
          </p:cNvCxnSpPr>
          <p:nvPr/>
        </p:nvCxnSpPr>
        <p:spPr>
          <a:xfrm>
            <a:off x="3429871" y="4683023"/>
            <a:ext cx="5275350" cy="15001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026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0000"/>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5727699" y="179147"/>
            <a:ext cx="6182649" cy="908873"/>
          </a:xfrm>
          <a:noFill/>
        </p:spPr>
        <p:txBody>
          <a:bodyPr/>
          <a:lstStyle/>
          <a:p>
            <a:pPr algn="r"/>
            <a:r>
              <a:rPr lang="he-IL" u="sng" dirty="0"/>
              <a:t>מנוע החיפוש:</a:t>
            </a:r>
            <a:endParaRPr lang="en-IL"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a:xfrm>
            <a:off x="4409954" y="1088020"/>
            <a:ext cx="7500396" cy="5463251"/>
          </a:xfrm>
        </p:spPr>
        <p:txBody>
          <a:bodyPr>
            <a:normAutofit/>
          </a:bodyPr>
          <a:lstStyle/>
          <a:p>
            <a:pPr algn="r" rtl="1"/>
            <a:r>
              <a:rPr lang="he-IL" sz="1800" dirty="0"/>
              <a:t>ניתן לחפש קבצים וקבוצות למידה בתוך האפליקציה, החיפוש נעשה לפי: מילות מפתח, מחלקה, קורס, מפתח ייחודי, שם משתמש וכו'.</a:t>
            </a:r>
          </a:p>
          <a:p>
            <a:pPr algn="r" rtl="1"/>
            <a:r>
              <a:rPr lang="he-IL" sz="1800" b="1" dirty="0"/>
              <a:t>חיפוש קבצים - </a:t>
            </a:r>
            <a:r>
              <a:rPr lang="he-IL" sz="1800" dirty="0"/>
              <a:t> החיפוש ייעשה לפי בחירה של מחלקה וקורס ושם הסיכום. בהינתן הנתונים הנ"ל יוצגו כל הקבצים הרלוונטיים במסד הנתונים של האפליקציה. כמו כן, נעשה שימוש באלגוריתם קירוב (</a:t>
            </a:r>
            <a:r>
              <a:rPr lang="en-US" sz="1800" dirty="0"/>
              <a:t>Levenshtein distance </a:t>
            </a:r>
            <a:r>
              <a:rPr lang="he-IL" sz="1800" dirty="0"/>
              <a:t>)</a:t>
            </a:r>
            <a:r>
              <a:rPr lang="en-US" sz="1800" dirty="0"/>
              <a:t> </a:t>
            </a:r>
            <a:r>
              <a:rPr lang="he-IL" sz="1800" dirty="0"/>
              <a:t> על שם הקובץ למניעת מקרים בהם הקובץ לא ימצא עקב שגיאות כתיב, או שקיים קובץ בעל שם דומה העונה לדרישות המשתמש אך לא בעל שם זהה.</a:t>
            </a:r>
          </a:p>
          <a:p>
            <a:pPr algn="r" rtl="1"/>
            <a:r>
              <a:rPr lang="he-IL" sz="1800" b="1" dirty="0"/>
              <a:t>חיפוש קבוצות למידה – </a:t>
            </a:r>
            <a:r>
              <a:rPr lang="he-IL" sz="1800" dirty="0"/>
              <a:t>החיפוש ייעשה לפי האופציות הבאות: בחירת קורס ומחלקה, משתמש מסוים או מפתח ספציפי. בצורה כזו ניתן למצוא קבוצה בצורה כללית – רק על ידי מחלקה וקורס, או בצורה ספציפית – לפי שם משתמש של חבר או מפתח ייחודי לקבוצת למידה שהעבירו לנו.</a:t>
            </a:r>
          </a:p>
          <a:p>
            <a:pPr algn="r" rtl="1"/>
            <a:r>
              <a:rPr lang="he-IL" sz="1800" dirty="0"/>
              <a:t>לאחר מציאת קבוצת למידה, ניתן להתווסף עליה ע"י לחיצה על כפתור ההוספה. לחיצה על כפתור זה תוסיף את המשתמש לקבוצה ותעביר את הקבוצה לאזור "קבוצות הלמידה שלי".</a:t>
            </a:r>
          </a:p>
          <a:p>
            <a:pPr algn="r" rtl="1"/>
            <a:r>
              <a:rPr lang="he-IL" sz="1800" dirty="0"/>
              <a:t>לאחר מציאת קובץ, ניתן להוסיף אותו לקבצים המועדפים ע"י לחיצה על כפתור ההוספה, לחיצה על כפתור זה תוסיף את הקובץ לאזור "הקבצים שלי". בנוסף, ניתן לבצע "עוקב" אחר המשתמש שהעלה את הקובץ.</a:t>
            </a:r>
          </a:p>
          <a:p>
            <a:pPr algn="r" rtl="1"/>
            <a:r>
              <a:rPr lang="he-IL" sz="1800" dirty="0"/>
              <a:t>במידה ונבחר לעקוב אחר משתמש אחר, כאשר הוא יעלה סיכומים ועזרי לימוד אחרים, אנו נקבל על כך התראה (</a:t>
            </a:r>
            <a:r>
              <a:rPr lang="en-US" sz="1800" dirty="0"/>
              <a:t>Notification</a:t>
            </a:r>
            <a:r>
              <a:rPr lang="he-IL" sz="1800" dirty="0"/>
              <a:t>). </a:t>
            </a:r>
          </a:p>
          <a:p>
            <a:pPr algn="r" rtl="1"/>
            <a:endParaRPr lang="he-IL" sz="1800" dirty="0"/>
          </a:p>
          <a:p>
            <a:pPr algn="r" rtl="1"/>
            <a:endParaRPr lang="he-IL" sz="1800" dirty="0"/>
          </a:p>
          <a:p>
            <a:pPr algn="r" rtl="1"/>
            <a:endParaRPr lang="he-IL" sz="1800" dirty="0"/>
          </a:p>
          <a:p>
            <a:pPr algn="r" rtl="1"/>
            <a:endParaRPr lang="he-IL" sz="1800" dirty="0"/>
          </a:p>
          <a:p>
            <a:pPr algn="r" rtl="1"/>
            <a:endParaRPr lang="he-IL" sz="1800" dirty="0"/>
          </a:p>
          <a:p>
            <a:pPr marL="0" indent="0" algn="r" rtl="1">
              <a:buNone/>
            </a:pPr>
            <a:endParaRPr lang="he-IL" sz="1800" dirty="0"/>
          </a:p>
        </p:txBody>
      </p:sp>
      <p:pic>
        <p:nvPicPr>
          <p:cNvPr id="4" name="android-emulator-search_wUv1gNSx">
            <a:hlinkClick r:id="" action="ppaction://media"/>
            <a:extLst>
              <a:ext uri="{FF2B5EF4-FFF2-40B4-BE49-F238E27FC236}">
                <a16:creationId xmlns:a16="http://schemas.microsoft.com/office/drawing/2014/main" id="{9FA371CA-0E3D-499F-BE5D-7363EC31EB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5245" y="311324"/>
            <a:ext cx="3238101" cy="5990832"/>
          </a:xfrm>
          <a:prstGeom prst="rect">
            <a:avLst/>
          </a:prstGeom>
        </p:spPr>
      </p:pic>
      <p:sp>
        <p:nvSpPr>
          <p:cNvPr id="8" name="TextBox 7">
            <a:extLst>
              <a:ext uri="{FF2B5EF4-FFF2-40B4-BE49-F238E27FC236}">
                <a16:creationId xmlns:a16="http://schemas.microsoft.com/office/drawing/2014/main" id="{F8858F3F-5B1F-4194-97BC-61E82AD71BE8}"/>
              </a:ext>
            </a:extLst>
          </p:cNvPr>
          <p:cNvSpPr txBox="1"/>
          <p:nvPr/>
        </p:nvSpPr>
        <p:spPr>
          <a:xfrm>
            <a:off x="904229" y="6362010"/>
            <a:ext cx="2500132" cy="369332"/>
          </a:xfrm>
          <a:prstGeom prst="rect">
            <a:avLst/>
          </a:prstGeom>
          <a:noFill/>
        </p:spPr>
        <p:txBody>
          <a:bodyPr wrap="square" rtlCol="0">
            <a:spAutoFit/>
          </a:bodyPr>
          <a:lstStyle/>
          <a:p>
            <a:pPr algn="ctr"/>
            <a:r>
              <a:rPr lang="en-US" b="1" dirty="0"/>
              <a:t>Search Engine</a:t>
            </a:r>
            <a:endParaRPr lang="en-IL" b="1" dirty="0"/>
          </a:p>
        </p:txBody>
      </p:sp>
    </p:spTree>
    <p:extLst>
      <p:ext uri="{BB962C8B-B14F-4D97-AF65-F5344CB8AC3E}">
        <p14:creationId xmlns:p14="http://schemas.microsoft.com/office/powerpoint/2010/main" val="414513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5727699" y="179147"/>
            <a:ext cx="6182649" cy="908873"/>
          </a:xfrm>
          <a:noFill/>
        </p:spPr>
        <p:txBody>
          <a:bodyPr/>
          <a:lstStyle/>
          <a:p>
            <a:pPr algn="r"/>
            <a:r>
              <a:rPr lang="he-IL" u="sng" dirty="0"/>
              <a:t>מועדפים ו"האזור שלי":</a:t>
            </a:r>
            <a:endParaRPr lang="en-IL"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a:xfrm>
            <a:off x="4409954" y="1088020"/>
            <a:ext cx="7500396" cy="5463251"/>
          </a:xfrm>
        </p:spPr>
        <p:txBody>
          <a:bodyPr>
            <a:normAutofit/>
          </a:bodyPr>
          <a:lstStyle/>
          <a:p>
            <a:pPr algn="r" rtl="1"/>
            <a:r>
              <a:rPr lang="he-IL" sz="1800" dirty="0"/>
              <a:t>במועדפים ניתן לראות את כל הקבצים אשר המשתמש הוסיף במהלך שימושו באפליקציה, ניתן להסיר קבצים שכבר אינם רלוונטיים ולהיכנס לקבצים שכן רלוונטיים בצורה ישירה – ע"י </a:t>
            </a:r>
            <a:r>
              <a:rPr lang="en-US" sz="1800" dirty="0"/>
              <a:t>In App PDF Viewer</a:t>
            </a:r>
            <a:r>
              <a:rPr lang="he-IL" sz="1800" dirty="0"/>
              <a:t>, כלומר ניתן לפתוח את הקובץ </a:t>
            </a:r>
            <a:r>
              <a:rPr lang="en-US" sz="1800" dirty="0"/>
              <a:t>PDF</a:t>
            </a:r>
            <a:r>
              <a:rPr lang="he-IL" sz="1800" dirty="0"/>
              <a:t> מהשרת </a:t>
            </a:r>
            <a:r>
              <a:rPr lang="he-IL" sz="1800" b="1" dirty="0"/>
              <a:t>מתוך</a:t>
            </a:r>
            <a:r>
              <a:rPr lang="he-IL" sz="1800" dirty="0"/>
              <a:t> האפליקציה.</a:t>
            </a:r>
          </a:p>
          <a:p>
            <a:pPr algn="r" rtl="1"/>
            <a:r>
              <a:rPr lang="he-IL" sz="1800" dirty="0"/>
              <a:t>באזור "הקבצים שלי" ניתן לראות את כל הקבצים אשר אותו משתמש העלה, בנוסף יכול המשתמש להוריד (ולמחוק מהשרת) מהאפליקציה את הקבצים שהעלה במידה ואינו רוצה לשתף עוד את הקבצים שלו או מכיוון שהקובץ כבר אינו רלוונטי. פעולה זו מתבצעת ע"י לחיצה על הכפתור "</a:t>
            </a:r>
            <a:r>
              <a:rPr lang="en-US" sz="1800" dirty="0"/>
              <a:t>Delete</a:t>
            </a:r>
            <a:r>
              <a:rPr lang="he-IL" sz="1800" dirty="0"/>
              <a:t>".</a:t>
            </a:r>
          </a:p>
          <a:p>
            <a:pPr algn="r" rtl="1"/>
            <a:r>
              <a:rPr lang="he-IL" sz="1800" dirty="0"/>
              <a:t>באזור "קבוצות הלמידה שלי" יכול לראות המשתמש את כל קבוצות הלמידה בהן הוא לוקח חלק. במידה וירצה לצאת מקבוצת למידה – המשתמש יוכל לעשות זאת ע"י לחיצה פשוטה על כפתור.</a:t>
            </a:r>
          </a:p>
          <a:p>
            <a:pPr algn="r" rtl="1"/>
            <a:endParaRPr lang="he-IL" sz="1800" dirty="0"/>
          </a:p>
          <a:p>
            <a:pPr algn="r" rtl="1"/>
            <a:endParaRPr lang="he-IL" sz="1800" dirty="0"/>
          </a:p>
          <a:p>
            <a:pPr algn="r" rtl="1"/>
            <a:endParaRPr lang="he-IL" sz="1800" dirty="0"/>
          </a:p>
          <a:p>
            <a:pPr algn="r" rtl="1"/>
            <a:endParaRPr lang="he-IL" sz="1800" dirty="0"/>
          </a:p>
          <a:p>
            <a:pPr marL="0" indent="0" algn="r" rtl="1">
              <a:buNone/>
            </a:pPr>
            <a:endParaRPr lang="he-IL" sz="1800" dirty="0"/>
          </a:p>
        </p:txBody>
      </p:sp>
      <p:pic>
        <p:nvPicPr>
          <p:cNvPr id="5" name="android-emulator-favorites-trim_HpRwFj17">
            <a:hlinkClick r:id="" action="ppaction://media"/>
            <a:extLst>
              <a:ext uri="{FF2B5EF4-FFF2-40B4-BE49-F238E27FC236}">
                <a16:creationId xmlns:a16="http://schemas.microsoft.com/office/drawing/2014/main" id="{BA3656F6-D536-4B73-B67A-21B53E4197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5545" y="179147"/>
            <a:ext cx="3142188" cy="5813384"/>
          </a:xfrm>
          <a:prstGeom prst="rect">
            <a:avLst/>
          </a:prstGeom>
        </p:spPr>
      </p:pic>
      <p:sp>
        <p:nvSpPr>
          <p:cNvPr id="7" name="TextBox 6">
            <a:extLst>
              <a:ext uri="{FF2B5EF4-FFF2-40B4-BE49-F238E27FC236}">
                <a16:creationId xmlns:a16="http://schemas.microsoft.com/office/drawing/2014/main" id="{DA0E5DDA-D75A-4C07-AB9B-FB59F89AD0E3}"/>
              </a:ext>
            </a:extLst>
          </p:cNvPr>
          <p:cNvSpPr txBox="1"/>
          <p:nvPr/>
        </p:nvSpPr>
        <p:spPr>
          <a:xfrm>
            <a:off x="627108" y="6181939"/>
            <a:ext cx="2599062" cy="369332"/>
          </a:xfrm>
          <a:prstGeom prst="rect">
            <a:avLst/>
          </a:prstGeom>
          <a:noFill/>
        </p:spPr>
        <p:txBody>
          <a:bodyPr wrap="square" rtlCol="0">
            <a:spAutoFit/>
          </a:bodyPr>
          <a:lstStyle/>
          <a:p>
            <a:pPr algn="ctr"/>
            <a:r>
              <a:rPr lang="en-US" b="1" dirty="0"/>
              <a:t>Favorites and “My” Zone</a:t>
            </a:r>
            <a:endParaRPr lang="en-IL" b="1" dirty="0"/>
          </a:p>
        </p:txBody>
      </p:sp>
    </p:spTree>
    <p:extLst>
      <p:ext uri="{BB962C8B-B14F-4D97-AF65-F5344CB8AC3E}">
        <p14:creationId xmlns:p14="http://schemas.microsoft.com/office/powerpoint/2010/main" val="6198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5727699" y="179147"/>
            <a:ext cx="6182649" cy="908873"/>
          </a:xfrm>
          <a:noFill/>
        </p:spPr>
        <p:txBody>
          <a:bodyPr/>
          <a:lstStyle/>
          <a:p>
            <a:pPr algn="r"/>
            <a:r>
              <a:rPr lang="he-IL" u="sng" dirty="0"/>
              <a:t>מערכת עוקבים:</a:t>
            </a:r>
            <a:endParaRPr lang="en-IL"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a:xfrm>
            <a:off x="4409954" y="1088020"/>
            <a:ext cx="7500396" cy="5463251"/>
          </a:xfrm>
        </p:spPr>
        <p:txBody>
          <a:bodyPr>
            <a:normAutofit/>
          </a:bodyPr>
          <a:lstStyle/>
          <a:p>
            <a:pPr algn="r" rtl="1"/>
            <a:r>
              <a:rPr lang="he-IL" sz="1800" dirty="0"/>
              <a:t>כחלק מהפיצ'רים של האפליקציה, האפליקציה מכילה מערכת עוקבים ומאפשרת למשתמשים "לעקוב" אחר משתמשים אחרים. פיצ'ר זה שימושי מכיוון שבמידה ומשתמש כלשהו מעלה סיכומים רלוונטיים למשתמש אחר בתדירות גבוהה, הסטודנטים שאליהם זה רלוונטי יבצעו "עוקב" עליו ויקבלו </a:t>
            </a:r>
            <a:r>
              <a:rPr lang="he-IL" sz="1800" b="1" dirty="0"/>
              <a:t>התראות </a:t>
            </a:r>
            <a:r>
              <a:rPr lang="he-IL" sz="1800" dirty="0"/>
              <a:t>(יפורט בהמשך) כאשר המשתמש הנ"ל יעלה סיכומים או עזרי לימוד חדשים.</a:t>
            </a:r>
          </a:p>
          <a:p>
            <a:pPr algn="r" rtl="1"/>
            <a:r>
              <a:rPr lang="he-IL" sz="1800" dirty="0"/>
              <a:t> ניתן לבצע "עוקב" מסוים מיד כאשר אנו מוצאים סיכום שאנו אוהבים, למעשה הוספת עוקב מתבצעת בצורה פשוטה וקלה – ע"י לחיצת כפתור "</a:t>
            </a:r>
            <a:r>
              <a:rPr lang="en-US" sz="1800" dirty="0"/>
              <a:t>Follow</a:t>
            </a:r>
            <a:r>
              <a:rPr lang="he-IL" sz="1800" dirty="0"/>
              <a:t>" של המשתמש עם הסיכום הרלוונטי. </a:t>
            </a:r>
          </a:p>
          <a:p>
            <a:pPr algn="r" rtl="1"/>
            <a:r>
              <a:rPr lang="he-IL" sz="1800" dirty="0"/>
              <a:t>באותה מידה שבה ביצענו "עוקב" ניתן לבטל אותו, פעולה זו גם כן מתבצעת ע"י לחיצת כפתור – "</a:t>
            </a:r>
            <a:r>
              <a:rPr lang="en-US" sz="1800" dirty="0"/>
              <a:t>Unfollow</a:t>
            </a:r>
            <a:r>
              <a:rPr lang="he-IL" sz="1800" dirty="0"/>
              <a:t>".</a:t>
            </a:r>
          </a:p>
          <a:p>
            <a:pPr algn="r" rtl="1"/>
            <a:r>
              <a:rPr lang="he-IL" sz="1800" dirty="0"/>
              <a:t>מספר העוקבים שלנו, כלומר מס' המשתמשים שעוקבים אחרינו, ומס' המשתמשים שאנו עוקבים אחריהם מצוין בפרופיל של המשתמש באפליקציה.</a:t>
            </a:r>
          </a:p>
          <a:p>
            <a:pPr algn="r" rtl="1"/>
            <a:r>
              <a:rPr lang="he-IL" sz="1800" dirty="0"/>
              <a:t>ניתן להגיע לפרופיל ישירות מהתפריט אשר זמין בכל מסכי האפליקציה.</a:t>
            </a:r>
          </a:p>
          <a:p>
            <a:pPr algn="r" rtl="1"/>
            <a:r>
              <a:rPr lang="he-IL" sz="1800" dirty="0"/>
              <a:t>מערכת העוקבים מתבססת על שירות ה-</a:t>
            </a:r>
            <a:r>
              <a:rPr lang="en-US" sz="1800" dirty="0"/>
              <a:t>Real time Database</a:t>
            </a:r>
            <a:r>
              <a:rPr lang="he-IL" sz="1800" dirty="0"/>
              <a:t> אשר ההיררכיה של השרת הנ"ל מוגדרת בצורה של עץ. בחרנו דווקא בשירות זה של </a:t>
            </a:r>
            <a:r>
              <a:rPr lang="en-US" sz="1800" dirty="0"/>
              <a:t>Firebase</a:t>
            </a:r>
            <a:r>
              <a:rPr lang="he-IL" sz="1800" dirty="0"/>
              <a:t> מכיוון שניתן להגיע בצורה קלה לכלל "העוקבים" וכלל "הנעקבים" בצורה מהירה.</a:t>
            </a:r>
          </a:p>
          <a:p>
            <a:pPr algn="r" rtl="1"/>
            <a:endParaRPr lang="he-IL" sz="1800" dirty="0"/>
          </a:p>
          <a:p>
            <a:pPr algn="r" rtl="1"/>
            <a:endParaRPr lang="he-IL" sz="1800" dirty="0"/>
          </a:p>
          <a:p>
            <a:pPr algn="r" rtl="1"/>
            <a:endParaRPr lang="he-IL" sz="1800" dirty="0"/>
          </a:p>
          <a:p>
            <a:pPr marL="0" indent="0" algn="r" rtl="1">
              <a:buNone/>
            </a:pPr>
            <a:endParaRPr lang="he-IL" sz="1800" dirty="0"/>
          </a:p>
        </p:txBody>
      </p:sp>
      <p:pic>
        <p:nvPicPr>
          <p:cNvPr id="6" name="follow_MCU7veBY">
            <a:hlinkClick r:id="" action="ppaction://media"/>
            <a:extLst>
              <a:ext uri="{FF2B5EF4-FFF2-40B4-BE49-F238E27FC236}">
                <a16:creationId xmlns:a16="http://schemas.microsoft.com/office/drawing/2014/main" id="{A01D340D-5354-4DC7-9B43-9C84084B54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1842" y="203116"/>
            <a:ext cx="3056861" cy="5655522"/>
          </a:xfrm>
          <a:prstGeom prst="rect">
            <a:avLst/>
          </a:prstGeom>
        </p:spPr>
      </p:pic>
      <p:sp>
        <p:nvSpPr>
          <p:cNvPr id="8" name="TextBox 7">
            <a:extLst>
              <a:ext uri="{FF2B5EF4-FFF2-40B4-BE49-F238E27FC236}">
                <a16:creationId xmlns:a16="http://schemas.microsoft.com/office/drawing/2014/main" id="{43516F72-CADB-48EE-A483-98D2008AC11F}"/>
              </a:ext>
            </a:extLst>
          </p:cNvPr>
          <p:cNvSpPr txBox="1"/>
          <p:nvPr/>
        </p:nvSpPr>
        <p:spPr>
          <a:xfrm>
            <a:off x="461842" y="6021798"/>
            <a:ext cx="3056861" cy="379785"/>
          </a:xfrm>
          <a:prstGeom prst="rect">
            <a:avLst/>
          </a:prstGeom>
          <a:noFill/>
        </p:spPr>
        <p:txBody>
          <a:bodyPr wrap="square" rtlCol="0">
            <a:spAutoFit/>
          </a:bodyPr>
          <a:lstStyle/>
          <a:p>
            <a:pPr algn="ctr"/>
            <a:r>
              <a:rPr lang="en-US" b="1" dirty="0"/>
              <a:t>Following</a:t>
            </a:r>
            <a:endParaRPr lang="en-IL" b="1" dirty="0"/>
          </a:p>
        </p:txBody>
      </p:sp>
    </p:spTree>
    <p:extLst>
      <p:ext uri="{BB962C8B-B14F-4D97-AF65-F5344CB8AC3E}">
        <p14:creationId xmlns:p14="http://schemas.microsoft.com/office/powerpoint/2010/main" val="426830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5727699" y="179147"/>
            <a:ext cx="6182649" cy="908873"/>
          </a:xfrm>
          <a:noFill/>
        </p:spPr>
        <p:txBody>
          <a:bodyPr/>
          <a:lstStyle/>
          <a:p>
            <a:pPr algn="r"/>
            <a:r>
              <a:rPr lang="he-IL" u="sng" dirty="0"/>
              <a:t>מערכת עוקבים:</a:t>
            </a:r>
            <a:endParaRPr lang="en-IL" u="sng" dirty="0"/>
          </a:p>
        </p:txBody>
      </p:sp>
      <p:pic>
        <p:nvPicPr>
          <p:cNvPr id="7" name="Picture 6">
            <a:extLst>
              <a:ext uri="{FF2B5EF4-FFF2-40B4-BE49-F238E27FC236}">
                <a16:creationId xmlns:a16="http://schemas.microsoft.com/office/drawing/2014/main" id="{42472D8E-56EB-4FA4-B3AF-069CB0528158}"/>
              </a:ext>
            </a:extLst>
          </p:cNvPr>
          <p:cNvPicPr>
            <a:picLocks noChangeAspect="1"/>
          </p:cNvPicPr>
          <p:nvPr/>
        </p:nvPicPr>
        <p:blipFill rotWithShape="1">
          <a:blip r:embed="rId2"/>
          <a:srcRect r="40287"/>
          <a:stretch/>
        </p:blipFill>
        <p:spPr>
          <a:xfrm>
            <a:off x="438188" y="633583"/>
            <a:ext cx="5651055" cy="4609749"/>
          </a:xfrm>
          <a:prstGeom prst="rect">
            <a:avLst/>
          </a:prstGeom>
        </p:spPr>
      </p:pic>
      <p:sp>
        <p:nvSpPr>
          <p:cNvPr id="9" name="Rectangle 8">
            <a:extLst>
              <a:ext uri="{FF2B5EF4-FFF2-40B4-BE49-F238E27FC236}">
                <a16:creationId xmlns:a16="http://schemas.microsoft.com/office/drawing/2014/main" id="{08293C43-0688-41CE-B37A-7FDF9DD7CBEB}"/>
              </a:ext>
            </a:extLst>
          </p:cNvPr>
          <p:cNvSpPr/>
          <p:nvPr/>
        </p:nvSpPr>
        <p:spPr>
          <a:xfrm>
            <a:off x="972273" y="1458410"/>
            <a:ext cx="949124" cy="2777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9">
            <a:extLst>
              <a:ext uri="{FF2B5EF4-FFF2-40B4-BE49-F238E27FC236}">
                <a16:creationId xmlns:a16="http://schemas.microsoft.com/office/drawing/2014/main" id="{DA60ECC0-3A0A-4F56-8ED5-179D660EC138}"/>
              </a:ext>
            </a:extLst>
          </p:cNvPr>
          <p:cNvSpPr/>
          <p:nvPr/>
        </p:nvSpPr>
        <p:spPr>
          <a:xfrm>
            <a:off x="972273" y="2867760"/>
            <a:ext cx="949124" cy="27779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TextBox 10">
            <a:extLst>
              <a:ext uri="{FF2B5EF4-FFF2-40B4-BE49-F238E27FC236}">
                <a16:creationId xmlns:a16="http://schemas.microsoft.com/office/drawing/2014/main" id="{B8159B1F-C5AD-4B46-BBD9-E430C56D6356}"/>
              </a:ext>
            </a:extLst>
          </p:cNvPr>
          <p:cNvSpPr txBox="1"/>
          <p:nvPr/>
        </p:nvSpPr>
        <p:spPr>
          <a:xfrm>
            <a:off x="6354980" y="1180089"/>
            <a:ext cx="5555368" cy="5355312"/>
          </a:xfrm>
          <a:prstGeom prst="rect">
            <a:avLst/>
          </a:prstGeom>
          <a:noFill/>
        </p:spPr>
        <p:txBody>
          <a:bodyPr wrap="square" rtlCol="0">
            <a:spAutoFit/>
          </a:bodyPr>
          <a:lstStyle/>
          <a:p>
            <a:pPr marL="342900" indent="-342900" algn="r" rtl="1">
              <a:buFont typeface="Arial" panose="020B0604020202020204" pitchFamily="34" charset="0"/>
              <a:buChar char="•"/>
            </a:pPr>
            <a:r>
              <a:rPr lang="he-IL" b="1" dirty="0"/>
              <a:t>רשימת העוקבים אחרי (</a:t>
            </a:r>
            <a:r>
              <a:rPr lang="en-US" b="1" dirty="0"/>
              <a:t>Followers</a:t>
            </a:r>
            <a:r>
              <a:rPr lang="he-IL" b="1" dirty="0"/>
              <a:t>) – </a:t>
            </a:r>
            <a:r>
              <a:rPr lang="he-IL" dirty="0"/>
              <a:t>רשימה זו נמצאת תחת הקודקוד בעץ "</a:t>
            </a:r>
            <a:r>
              <a:rPr lang="en-US" dirty="0"/>
              <a:t>Followers</a:t>
            </a:r>
            <a:r>
              <a:rPr lang="he-IL" dirty="0"/>
              <a:t>", כל הבנים הישירים של קודקוד זה הם המשתמשים (האש\</a:t>
            </a:r>
            <a:r>
              <a:rPr lang="en-US" dirty="0"/>
              <a:t>Hash</a:t>
            </a:r>
            <a:r>
              <a:rPr lang="he-IL" dirty="0"/>
              <a:t> ייחודי של המשתמש) שהרשימה של העוקבים שייכת להם, והנכדים שלו הם הרשימה הנ"ל שהבעלים שלה הוא האבא שלהם. כלומר במקרה הזה </a:t>
            </a:r>
            <a:r>
              <a:rPr lang="en-US" dirty="0"/>
              <a:t>Followers</a:t>
            </a:r>
            <a:r>
              <a:rPr lang="he-IL" dirty="0"/>
              <a:t> הוא האבא של הקודקוד – "1158317868-" אשר מייצג את המשתמש "</a:t>
            </a:r>
            <a:r>
              <a:rPr lang="en-US" dirty="0" err="1"/>
              <a:t>itay</a:t>
            </a:r>
            <a:r>
              <a:rPr lang="he-IL" dirty="0"/>
              <a:t>". העוקבים שלו הם המשתמשים "</a:t>
            </a:r>
            <a:r>
              <a:rPr lang="en-US" dirty="0" err="1"/>
              <a:t>avi</a:t>
            </a:r>
            <a:r>
              <a:rPr lang="he-IL" dirty="0"/>
              <a:t>" ו-"</a:t>
            </a:r>
            <a:r>
              <a:rPr lang="en-US" dirty="0"/>
              <a:t>eliav</a:t>
            </a:r>
            <a:r>
              <a:rPr lang="he-IL" dirty="0"/>
              <a:t>".</a:t>
            </a:r>
            <a:endParaRPr lang="he-IL" b="1" dirty="0"/>
          </a:p>
          <a:p>
            <a:pPr marL="342900" indent="-342900" algn="r" rtl="1">
              <a:buFont typeface="Arial" panose="020B0604020202020204" pitchFamily="34" charset="0"/>
              <a:buChar char="•"/>
            </a:pPr>
            <a:endParaRPr lang="he-IL" b="1" dirty="0"/>
          </a:p>
          <a:p>
            <a:pPr marL="342900" indent="-342900" algn="r" rtl="1">
              <a:buFont typeface="Arial" panose="020B0604020202020204" pitchFamily="34" charset="0"/>
              <a:buChar char="•"/>
            </a:pPr>
            <a:endParaRPr lang="he-IL" b="1" dirty="0"/>
          </a:p>
          <a:p>
            <a:pPr marL="342900" indent="-342900" algn="r" rtl="1">
              <a:buFont typeface="Arial" panose="020B0604020202020204" pitchFamily="34" charset="0"/>
              <a:buChar char="•"/>
            </a:pPr>
            <a:r>
              <a:rPr lang="he-IL" b="1" dirty="0"/>
              <a:t>רשימת העוקבים שלי (</a:t>
            </a:r>
            <a:r>
              <a:rPr lang="en-US" b="1" dirty="0"/>
              <a:t>Following</a:t>
            </a:r>
            <a:r>
              <a:rPr lang="he-IL" b="1" dirty="0"/>
              <a:t>) - </a:t>
            </a:r>
            <a:r>
              <a:rPr lang="he-IL" dirty="0"/>
              <a:t> רשימה נמצאת תחת הקודקוד בעץ "</a:t>
            </a:r>
            <a:r>
              <a:rPr lang="en-US" dirty="0"/>
              <a:t>Following</a:t>
            </a:r>
            <a:r>
              <a:rPr lang="he-IL" dirty="0"/>
              <a:t>", כל הבנים הישירם של קודקוד זה הם המשתמשים (האש\</a:t>
            </a:r>
            <a:r>
              <a:rPr lang="en-US" dirty="0"/>
              <a:t>Hash</a:t>
            </a:r>
            <a:r>
              <a:rPr lang="he-IL" dirty="0"/>
              <a:t> ייחודי של המשתמש) שהרשימה של מי שהם עוקבים אחריהם שייכת להם, והנכדים שלו הם הרשימה הנ"ל שהבעלים שלה הוא האבא שלהם. כלומר במקרה הזה </a:t>
            </a:r>
            <a:r>
              <a:rPr lang="en-US" dirty="0"/>
              <a:t>Followers</a:t>
            </a:r>
            <a:r>
              <a:rPr lang="he-IL" dirty="0"/>
              <a:t> הוא האבא של הקודקוד – "1158317868-" אשר מייצג את המשתמש "</a:t>
            </a:r>
            <a:r>
              <a:rPr lang="en-US" dirty="0" err="1"/>
              <a:t>itay</a:t>
            </a:r>
            <a:r>
              <a:rPr lang="he-IL" dirty="0"/>
              <a:t>". המשתמש איתי עוקב אחרי המשתמש "</a:t>
            </a:r>
            <a:r>
              <a:rPr lang="en-US" dirty="0"/>
              <a:t>eliav</a:t>
            </a:r>
            <a:r>
              <a:rPr lang="he-IL" dirty="0"/>
              <a:t>".</a:t>
            </a:r>
          </a:p>
        </p:txBody>
      </p:sp>
      <p:cxnSp>
        <p:nvCxnSpPr>
          <p:cNvPr id="13" name="Straight Arrow Connector 12">
            <a:extLst>
              <a:ext uri="{FF2B5EF4-FFF2-40B4-BE49-F238E27FC236}">
                <a16:creationId xmlns:a16="http://schemas.microsoft.com/office/drawing/2014/main" id="{693076A5-5142-4076-8B23-466A8B303A0B}"/>
              </a:ext>
            </a:extLst>
          </p:cNvPr>
          <p:cNvCxnSpPr>
            <a:stCxn id="9" idx="3"/>
          </p:cNvCxnSpPr>
          <p:nvPr/>
        </p:nvCxnSpPr>
        <p:spPr>
          <a:xfrm>
            <a:off x="1921397" y="1597307"/>
            <a:ext cx="4337896" cy="2662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14F418-CE2E-4E9B-BBE3-832139A2164B}"/>
              </a:ext>
            </a:extLst>
          </p:cNvPr>
          <p:cNvCxnSpPr/>
          <p:nvPr/>
        </p:nvCxnSpPr>
        <p:spPr>
          <a:xfrm>
            <a:off x="1921397" y="2986268"/>
            <a:ext cx="4433583" cy="153943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774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5727699" y="179147"/>
            <a:ext cx="6182649" cy="908873"/>
          </a:xfrm>
          <a:noFill/>
        </p:spPr>
        <p:txBody>
          <a:bodyPr/>
          <a:lstStyle/>
          <a:p>
            <a:pPr algn="r"/>
            <a:r>
              <a:rPr lang="he-IL" u="sng" dirty="0"/>
              <a:t>מערכת התראות:</a:t>
            </a:r>
            <a:endParaRPr lang="en-IL"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a:xfrm>
            <a:off x="4409954" y="1088020"/>
            <a:ext cx="7500396" cy="5463251"/>
          </a:xfrm>
        </p:spPr>
        <p:txBody>
          <a:bodyPr>
            <a:normAutofit/>
          </a:bodyPr>
          <a:lstStyle/>
          <a:p>
            <a:pPr algn="r" rtl="1"/>
            <a:r>
              <a:rPr lang="he-IL" sz="1800" dirty="0"/>
              <a:t>באפליקציה קיימת מערכת התראות, אשר מעדכנת משתמשים כאשר משתמש אשר הם "עוקבים" אחריו מעלה קובץ מסוים לשרתי האפליקציה.</a:t>
            </a:r>
          </a:p>
          <a:p>
            <a:pPr algn="r" rtl="1"/>
            <a:r>
              <a:rPr lang="he-IL" sz="1800" dirty="0"/>
              <a:t>המערכת מבוססת על שירות ה- </a:t>
            </a:r>
            <a:r>
              <a:rPr lang="en-US" sz="1800" dirty="0"/>
              <a:t>Cloud Messaging</a:t>
            </a:r>
            <a:r>
              <a:rPr lang="he-IL" sz="1800" dirty="0"/>
              <a:t> של </a:t>
            </a:r>
            <a:r>
              <a:rPr lang="en-US" sz="1800" dirty="0"/>
              <a:t>Firebase</a:t>
            </a:r>
            <a:r>
              <a:rPr lang="he-IL" sz="1800" dirty="0"/>
              <a:t>, בשירות זה אנו מגדירים את ה-</a:t>
            </a:r>
            <a:r>
              <a:rPr lang="en-US" sz="1800" dirty="0"/>
              <a:t>Server key</a:t>
            </a:r>
            <a:r>
              <a:rPr lang="he-IL" sz="1800" dirty="0"/>
              <a:t> (המפתח של השרת של האפליקציה) וכל משתמש מקבל </a:t>
            </a:r>
            <a:r>
              <a:rPr lang="en-US" sz="1800" dirty="0"/>
              <a:t>Token</a:t>
            </a:r>
            <a:r>
              <a:rPr lang="he-IL" sz="1800" dirty="0"/>
              <a:t> ייחודי משלו (אשר מתעדכן בפרקי זמן מסוימים), ה-</a:t>
            </a:r>
            <a:r>
              <a:rPr lang="en-US" sz="1800" dirty="0"/>
              <a:t>Token</a:t>
            </a:r>
            <a:r>
              <a:rPr lang="he-IL" sz="1800" dirty="0"/>
              <a:t> של כל משתמש נשמר כחלק מה-</a:t>
            </a:r>
            <a:r>
              <a:rPr lang="en-US" sz="1800" dirty="0"/>
              <a:t>metadata</a:t>
            </a:r>
            <a:r>
              <a:rPr lang="he-IL" sz="1800" dirty="0"/>
              <a:t> שלו בעת ההרשמה, ומתעדכן כל פעם בהתאם.</a:t>
            </a:r>
          </a:p>
          <a:p>
            <a:pPr algn="r" rtl="1"/>
            <a:r>
              <a:rPr lang="he-IL" sz="1800" dirty="0"/>
              <a:t>כאשר משתמש מעלה קובץ, השרת יודע לעבור על כלל המשתמשים אשר "עוקבים" אחריו, ולפי ה-</a:t>
            </a:r>
            <a:r>
              <a:rPr lang="en-US" sz="1800" dirty="0"/>
              <a:t>Token</a:t>
            </a:r>
            <a:r>
              <a:rPr lang="he-IL" sz="1800" dirty="0"/>
              <a:t> של המשתמש שלהם הוא יודע לשלוח למכשיר שלהם התראה רלוונטית.</a:t>
            </a:r>
            <a:endParaRPr lang="en-US" sz="1800" dirty="0"/>
          </a:p>
          <a:p>
            <a:pPr algn="r" rtl="1"/>
            <a:r>
              <a:rPr lang="he-IL" sz="1800" dirty="0"/>
              <a:t>בפרופיל של המשתמש ניתן לקבל אינדיקציה על כמות העוקבים של המשתמש וכמות המשתמשים שאותו משתמש "עוקב" אחריהם.</a:t>
            </a:r>
          </a:p>
          <a:p>
            <a:pPr algn="r" rtl="1"/>
            <a:endParaRPr lang="he-IL" sz="1800" dirty="0"/>
          </a:p>
          <a:p>
            <a:pPr algn="r" rtl="1"/>
            <a:endParaRPr lang="he-IL" sz="1800" dirty="0"/>
          </a:p>
          <a:p>
            <a:pPr algn="r" rtl="1"/>
            <a:endParaRPr lang="he-IL" sz="1800" dirty="0"/>
          </a:p>
          <a:p>
            <a:pPr marL="0" indent="0" algn="r" rtl="1">
              <a:buNone/>
            </a:pPr>
            <a:endParaRPr lang="he-IL" sz="1800" dirty="0"/>
          </a:p>
        </p:txBody>
      </p:sp>
      <p:pic>
        <p:nvPicPr>
          <p:cNvPr id="7" name="notification_43Tk6xJG">
            <a:hlinkClick r:id="" action="ppaction://media"/>
            <a:extLst>
              <a:ext uri="{FF2B5EF4-FFF2-40B4-BE49-F238E27FC236}">
                <a16:creationId xmlns:a16="http://schemas.microsoft.com/office/drawing/2014/main" id="{B6FD180E-AD2A-47B3-8492-EB630E3AFC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0761" y="346754"/>
            <a:ext cx="3065264" cy="5671066"/>
          </a:xfrm>
          <a:prstGeom prst="rect">
            <a:avLst/>
          </a:prstGeom>
        </p:spPr>
      </p:pic>
      <p:sp>
        <p:nvSpPr>
          <p:cNvPr id="9" name="TextBox 8">
            <a:extLst>
              <a:ext uri="{FF2B5EF4-FFF2-40B4-BE49-F238E27FC236}">
                <a16:creationId xmlns:a16="http://schemas.microsoft.com/office/drawing/2014/main" id="{F4B26401-5F4E-4872-910B-B065E71DB437}"/>
              </a:ext>
            </a:extLst>
          </p:cNvPr>
          <p:cNvSpPr txBox="1"/>
          <p:nvPr/>
        </p:nvSpPr>
        <p:spPr>
          <a:xfrm>
            <a:off x="580760" y="6182386"/>
            <a:ext cx="3065263" cy="380459"/>
          </a:xfrm>
          <a:prstGeom prst="rect">
            <a:avLst/>
          </a:prstGeom>
          <a:noFill/>
        </p:spPr>
        <p:txBody>
          <a:bodyPr wrap="square" rtlCol="0">
            <a:spAutoFit/>
          </a:bodyPr>
          <a:lstStyle/>
          <a:p>
            <a:pPr algn="ctr"/>
            <a:r>
              <a:rPr lang="en-US" b="1" dirty="0"/>
              <a:t>Notifications</a:t>
            </a:r>
            <a:endParaRPr lang="en-IL" b="1" dirty="0"/>
          </a:p>
        </p:txBody>
      </p:sp>
    </p:spTree>
    <p:extLst>
      <p:ext uri="{BB962C8B-B14F-4D97-AF65-F5344CB8AC3E}">
        <p14:creationId xmlns:p14="http://schemas.microsoft.com/office/powerpoint/2010/main" val="5146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5727699" y="179147"/>
            <a:ext cx="6182649" cy="908873"/>
          </a:xfrm>
          <a:noFill/>
        </p:spPr>
        <p:txBody>
          <a:bodyPr/>
          <a:lstStyle/>
          <a:p>
            <a:pPr algn="r" rtl="1"/>
            <a:r>
              <a:rPr lang="he-IL" u="sng" dirty="0"/>
              <a:t>משתמש </a:t>
            </a:r>
            <a:r>
              <a:rPr lang="en-US" u="sng" dirty="0"/>
              <a:t>Admin</a:t>
            </a:r>
            <a:r>
              <a:rPr lang="he-IL" u="sng" dirty="0"/>
              <a:t>:</a:t>
            </a:r>
            <a:endParaRPr lang="en-IL"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a:xfrm>
            <a:off x="4409954" y="1088020"/>
            <a:ext cx="7500396" cy="5463251"/>
          </a:xfrm>
        </p:spPr>
        <p:txBody>
          <a:bodyPr>
            <a:normAutofit/>
          </a:bodyPr>
          <a:lstStyle/>
          <a:p>
            <a:pPr algn="r" rtl="1"/>
            <a:r>
              <a:rPr lang="he-IL" sz="1800" dirty="0"/>
              <a:t>הוספנו משתמש </a:t>
            </a:r>
            <a:r>
              <a:rPr lang="en-US" sz="1800" dirty="0"/>
              <a:t>Admin</a:t>
            </a:r>
            <a:r>
              <a:rPr lang="he-IL" sz="1800" dirty="0"/>
              <a:t>, למשתמש זה יש הרשאות גישה לכלל חלקי האפליקציה. הגישה שלו לא מוגבלת רק לאותו משתמש, כלומר הוא יכול לראות קבצים וקבוצות למידה המוגדרות כ"פרטיות" ובנוסף יכול ה-</a:t>
            </a:r>
            <a:r>
              <a:rPr lang="en-US" sz="1800" dirty="0"/>
              <a:t>Admin</a:t>
            </a:r>
            <a:r>
              <a:rPr lang="he-IL" sz="1800" dirty="0"/>
              <a:t> למחוק קבצים שאינם בבעלותו.</a:t>
            </a:r>
            <a:endParaRPr lang="en-US" sz="1800" dirty="0"/>
          </a:p>
          <a:p>
            <a:pPr algn="r" rtl="1"/>
            <a:r>
              <a:rPr lang="he-IL" sz="1800" dirty="0"/>
              <a:t>משתמש זה חשוב מכיוון שהוא נותן לנו כבעלי האפליקציה אפשרות למחוק תכנים פוגעניים או לא רלוונטיים לאופי האפליקציה ולשאר המשתמשים.</a:t>
            </a:r>
          </a:p>
          <a:p>
            <a:pPr algn="r" rtl="1"/>
            <a:r>
              <a:rPr lang="he-IL" sz="1800" dirty="0"/>
              <a:t>האפשרות לפתוח משתמש </a:t>
            </a:r>
            <a:r>
              <a:rPr lang="en-US" sz="1800" dirty="0"/>
              <a:t>Admin</a:t>
            </a:r>
            <a:r>
              <a:rPr lang="he-IL" sz="1800" dirty="0"/>
              <a:t> שמורה רק לבעלי האפליקציה.</a:t>
            </a:r>
            <a:endParaRPr lang="en-US" sz="1800" dirty="0"/>
          </a:p>
          <a:p>
            <a:pPr algn="r" rtl="1"/>
            <a:r>
              <a:rPr lang="he-IL" sz="1800" dirty="0"/>
              <a:t>משתמש מסוג </a:t>
            </a:r>
            <a:r>
              <a:rPr lang="en-US" sz="1800" dirty="0"/>
              <a:t>Admin</a:t>
            </a:r>
            <a:r>
              <a:rPr lang="he-IL" sz="1800" dirty="0"/>
              <a:t> יהיה מהצורה: </a:t>
            </a:r>
            <a:r>
              <a:rPr lang="en-US" sz="1800" dirty="0"/>
              <a:t>example@sikumon.com</a:t>
            </a:r>
            <a:r>
              <a:rPr lang="he-IL" sz="1800" dirty="0"/>
              <a:t>.</a:t>
            </a:r>
          </a:p>
          <a:p>
            <a:pPr marL="0" indent="0" algn="r" rtl="1">
              <a:buNone/>
            </a:pPr>
            <a:endParaRPr lang="he-IL" sz="1800" dirty="0"/>
          </a:p>
          <a:p>
            <a:pPr algn="r" rtl="1"/>
            <a:endParaRPr lang="he-IL" sz="1800" dirty="0"/>
          </a:p>
          <a:p>
            <a:pPr algn="r" rtl="1"/>
            <a:endParaRPr lang="he-IL" sz="1800" dirty="0"/>
          </a:p>
          <a:p>
            <a:pPr algn="r" rtl="1"/>
            <a:endParaRPr lang="he-IL" sz="1800" dirty="0"/>
          </a:p>
          <a:p>
            <a:pPr marL="0" indent="0" algn="r" rtl="1">
              <a:buNone/>
            </a:pPr>
            <a:endParaRPr lang="he-IL" sz="1800" dirty="0"/>
          </a:p>
        </p:txBody>
      </p:sp>
      <p:sp>
        <p:nvSpPr>
          <p:cNvPr id="9" name="TextBox 8">
            <a:extLst>
              <a:ext uri="{FF2B5EF4-FFF2-40B4-BE49-F238E27FC236}">
                <a16:creationId xmlns:a16="http://schemas.microsoft.com/office/drawing/2014/main" id="{F4B26401-5F4E-4872-910B-B065E71DB437}"/>
              </a:ext>
            </a:extLst>
          </p:cNvPr>
          <p:cNvSpPr txBox="1"/>
          <p:nvPr/>
        </p:nvSpPr>
        <p:spPr>
          <a:xfrm>
            <a:off x="741218" y="6170812"/>
            <a:ext cx="3065263" cy="380459"/>
          </a:xfrm>
          <a:prstGeom prst="rect">
            <a:avLst/>
          </a:prstGeom>
          <a:noFill/>
        </p:spPr>
        <p:txBody>
          <a:bodyPr wrap="square" rtlCol="0">
            <a:spAutoFit/>
          </a:bodyPr>
          <a:lstStyle/>
          <a:p>
            <a:pPr algn="ctr"/>
            <a:r>
              <a:rPr lang="en-US" b="1" dirty="0"/>
              <a:t>Admin</a:t>
            </a:r>
            <a:endParaRPr lang="en-IL" b="1" dirty="0"/>
          </a:p>
        </p:txBody>
      </p:sp>
      <p:pic>
        <p:nvPicPr>
          <p:cNvPr id="5" name="Picture 4">
            <a:extLst>
              <a:ext uri="{FF2B5EF4-FFF2-40B4-BE49-F238E27FC236}">
                <a16:creationId xmlns:a16="http://schemas.microsoft.com/office/drawing/2014/main" id="{2291EA7D-7071-420F-8022-1C37E374CD3A}"/>
              </a:ext>
            </a:extLst>
          </p:cNvPr>
          <p:cNvPicPr>
            <a:picLocks noChangeAspect="1"/>
          </p:cNvPicPr>
          <p:nvPr/>
        </p:nvPicPr>
        <p:blipFill>
          <a:blip r:embed="rId5"/>
          <a:stretch>
            <a:fillRect/>
          </a:stretch>
        </p:blipFill>
        <p:spPr>
          <a:xfrm>
            <a:off x="5727699" y="3571995"/>
            <a:ext cx="5985881" cy="2990850"/>
          </a:xfrm>
          <a:prstGeom prst="rect">
            <a:avLst/>
          </a:prstGeom>
        </p:spPr>
      </p:pic>
      <p:sp>
        <p:nvSpPr>
          <p:cNvPr id="6" name="Rectangle 5">
            <a:extLst>
              <a:ext uri="{FF2B5EF4-FFF2-40B4-BE49-F238E27FC236}">
                <a16:creationId xmlns:a16="http://schemas.microsoft.com/office/drawing/2014/main" id="{A7471329-EC5B-4670-B800-DBE4898C1A53}"/>
              </a:ext>
            </a:extLst>
          </p:cNvPr>
          <p:cNvSpPr/>
          <p:nvPr/>
        </p:nvSpPr>
        <p:spPr>
          <a:xfrm>
            <a:off x="5924469" y="4078870"/>
            <a:ext cx="1529627" cy="3310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TextBox 7">
            <a:extLst>
              <a:ext uri="{FF2B5EF4-FFF2-40B4-BE49-F238E27FC236}">
                <a16:creationId xmlns:a16="http://schemas.microsoft.com/office/drawing/2014/main" id="{811993D0-EA0E-439C-B811-E295D64174D5}"/>
              </a:ext>
            </a:extLst>
          </p:cNvPr>
          <p:cNvSpPr txBox="1"/>
          <p:nvPr/>
        </p:nvSpPr>
        <p:spPr>
          <a:xfrm>
            <a:off x="8237159" y="3729218"/>
            <a:ext cx="3414530" cy="923330"/>
          </a:xfrm>
          <a:prstGeom prst="rect">
            <a:avLst/>
          </a:prstGeom>
          <a:noFill/>
        </p:spPr>
        <p:txBody>
          <a:bodyPr wrap="square" rtlCol="0">
            <a:spAutoFit/>
          </a:bodyPr>
          <a:lstStyle/>
          <a:p>
            <a:pPr algn="ctr" rtl="1"/>
            <a:r>
              <a:rPr lang="he-IL" dirty="0">
                <a:solidFill>
                  <a:srgbClr val="FF0000"/>
                </a:solidFill>
              </a:rPr>
              <a:t>השדה ב-</a:t>
            </a:r>
            <a:r>
              <a:rPr lang="en-US" dirty="0">
                <a:solidFill>
                  <a:srgbClr val="FF0000"/>
                </a:solidFill>
              </a:rPr>
              <a:t>metadata</a:t>
            </a:r>
            <a:r>
              <a:rPr lang="he-IL" dirty="0">
                <a:solidFill>
                  <a:srgbClr val="FF0000"/>
                </a:solidFill>
              </a:rPr>
              <a:t> של המשתמש המגדיר כי הוא מסוג </a:t>
            </a:r>
            <a:r>
              <a:rPr lang="en-US" dirty="0">
                <a:solidFill>
                  <a:srgbClr val="FF0000"/>
                </a:solidFill>
              </a:rPr>
              <a:t>Admin</a:t>
            </a:r>
            <a:endParaRPr lang="he-IL" dirty="0">
              <a:solidFill>
                <a:srgbClr val="FF0000"/>
              </a:solidFill>
            </a:endParaRPr>
          </a:p>
          <a:p>
            <a:pPr algn="ctr" rtl="1"/>
            <a:r>
              <a:rPr lang="he-IL" dirty="0">
                <a:solidFill>
                  <a:srgbClr val="FF0000"/>
                </a:solidFill>
              </a:rPr>
              <a:t>(שמור כ-</a:t>
            </a:r>
            <a:r>
              <a:rPr lang="en-US" dirty="0">
                <a:solidFill>
                  <a:srgbClr val="FF0000"/>
                </a:solidFill>
              </a:rPr>
              <a:t>Document</a:t>
            </a:r>
            <a:r>
              <a:rPr lang="he-IL" dirty="0">
                <a:solidFill>
                  <a:srgbClr val="FF0000"/>
                </a:solidFill>
              </a:rPr>
              <a:t>)</a:t>
            </a:r>
            <a:endParaRPr lang="en-IL" dirty="0">
              <a:solidFill>
                <a:srgbClr val="FF0000"/>
              </a:solidFill>
            </a:endParaRPr>
          </a:p>
        </p:txBody>
      </p:sp>
      <p:cxnSp>
        <p:nvCxnSpPr>
          <p:cNvPr id="11" name="Straight Arrow Connector 10">
            <a:extLst>
              <a:ext uri="{FF2B5EF4-FFF2-40B4-BE49-F238E27FC236}">
                <a16:creationId xmlns:a16="http://schemas.microsoft.com/office/drawing/2014/main" id="{C9198570-5AB1-47FA-8AED-B4CF23AA19FC}"/>
              </a:ext>
            </a:extLst>
          </p:cNvPr>
          <p:cNvCxnSpPr>
            <a:cxnSpLocks/>
            <a:endCxn id="6" idx="3"/>
          </p:cNvCxnSpPr>
          <p:nvPr/>
        </p:nvCxnSpPr>
        <p:spPr>
          <a:xfrm flipH="1">
            <a:off x="7454096" y="4190883"/>
            <a:ext cx="1018572" cy="535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F4D818F-2286-4723-9089-F5702E18BFC9}"/>
              </a:ext>
            </a:extLst>
          </p:cNvPr>
          <p:cNvSpPr/>
          <p:nvPr/>
        </p:nvSpPr>
        <p:spPr>
          <a:xfrm>
            <a:off x="6096000" y="5567423"/>
            <a:ext cx="5663878" cy="70605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TextBox 13">
            <a:extLst>
              <a:ext uri="{FF2B5EF4-FFF2-40B4-BE49-F238E27FC236}">
                <a16:creationId xmlns:a16="http://schemas.microsoft.com/office/drawing/2014/main" id="{43DDC672-4F97-42AB-B258-04B5BBDD3D6B}"/>
              </a:ext>
            </a:extLst>
          </p:cNvPr>
          <p:cNvSpPr txBox="1"/>
          <p:nvPr/>
        </p:nvSpPr>
        <p:spPr>
          <a:xfrm>
            <a:off x="8212239" y="4582752"/>
            <a:ext cx="3796496" cy="646331"/>
          </a:xfrm>
          <a:prstGeom prst="rect">
            <a:avLst/>
          </a:prstGeom>
          <a:noFill/>
        </p:spPr>
        <p:txBody>
          <a:bodyPr wrap="square" rtlCol="0">
            <a:spAutoFit/>
          </a:bodyPr>
          <a:lstStyle/>
          <a:p>
            <a:pPr algn="ctr" rtl="1"/>
            <a:r>
              <a:rPr lang="he-IL" dirty="0">
                <a:ln>
                  <a:solidFill>
                    <a:srgbClr val="0070C0"/>
                  </a:solidFill>
                </a:ln>
                <a:solidFill>
                  <a:srgbClr val="0070C0"/>
                </a:solidFill>
              </a:rPr>
              <a:t>השדה ב-</a:t>
            </a:r>
            <a:r>
              <a:rPr lang="en-US" dirty="0">
                <a:ln>
                  <a:solidFill>
                    <a:srgbClr val="0070C0"/>
                  </a:solidFill>
                </a:ln>
                <a:solidFill>
                  <a:srgbClr val="0070C0"/>
                </a:solidFill>
              </a:rPr>
              <a:t>metadata</a:t>
            </a:r>
            <a:r>
              <a:rPr lang="he-IL" dirty="0">
                <a:ln>
                  <a:solidFill>
                    <a:srgbClr val="0070C0"/>
                  </a:solidFill>
                </a:ln>
                <a:solidFill>
                  <a:srgbClr val="0070C0"/>
                </a:solidFill>
              </a:rPr>
              <a:t> של המשתמש המכיל את ה-</a:t>
            </a:r>
            <a:r>
              <a:rPr lang="en-US" dirty="0">
                <a:ln>
                  <a:solidFill>
                    <a:srgbClr val="0070C0"/>
                  </a:solidFill>
                </a:ln>
                <a:solidFill>
                  <a:srgbClr val="0070C0"/>
                </a:solidFill>
              </a:rPr>
              <a:t>Token</a:t>
            </a:r>
            <a:r>
              <a:rPr lang="he-IL" dirty="0">
                <a:ln>
                  <a:solidFill>
                    <a:srgbClr val="0070C0"/>
                  </a:solidFill>
                </a:ln>
                <a:solidFill>
                  <a:srgbClr val="0070C0"/>
                </a:solidFill>
              </a:rPr>
              <a:t> ל-</a:t>
            </a:r>
            <a:r>
              <a:rPr lang="en-US" dirty="0">
                <a:ln>
                  <a:solidFill>
                    <a:srgbClr val="0070C0"/>
                  </a:solidFill>
                </a:ln>
                <a:solidFill>
                  <a:srgbClr val="0070C0"/>
                </a:solidFill>
              </a:rPr>
              <a:t>Cloud Messaging</a:t>
            </a:r>
            <a:endParaRPr lang="en-IL" dirty="0">
              <a:ln>
                <a:solidFill>
                  <a:srgbClr val="0070C0"/>
                </a:solidFill>
              </a:ln>
              <a:solidFill>
                <a:srgbClr val="0070C0"/>
              </a:solidFill>
            </a:endParaRPr>
          </a:p>
        </p:txBody>
      </p:sp>
      <p:sp>
        <p:nvSpPr>
          <p:cNvPr id="15" name="Arrow: Down 14">
            <a:extLst>
              <a:ext uri="{FF2B5EF4-FFF2-40B4-BE49-F238E27FC236}">
                <a16:creationId xmlns:a16="http://schemas.microsoft.com/office/drawing/2014/main" id="{8143CC88-6BD8-4D9F-806B-686DB2A3015E}"/>
              </a:ext>
            </a:extLst>
          </p:cNvPr>
          <p:cNvSpPr/>
          <p:nvPr/>
        </p:nvSpPr>
        <p:spPr>
          <a:xfrm>
            <a:off x="9433367" y="5229084"/>
            <a:ext cx="486137" cy="3323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7" name="android-emulator-admin_0a8LOATx">
            <a:hlinkClick r:id="" action="ppaction://media"/>
            <a:extLst>
              <a:ext uri="{FF2B5EF4-FFF2-40B4-BE49-F238E27FC236}">
                <a16:creationId xmlns:a16="http://schemas.microsoft.com/office/drawing/2014/main" id="{8259302A-0B34-46D6-AEAA-27A08D2CBEA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0760" y="252596"/>
            <a:ext cx="3386181" cy="5667854"/>
          </a:xfrm>
          <a:prstGeom prst="rect">
            <a:avLst/>
          </a:prstGeom>
        </p:spPr>
      </p:pic>
    </p:spTree>
    <p:extLst>
      <p:ext uri="{BB962C8B-B14F-4D97-AF65-F5344CB8AC3E}">
        <p14:creationId xmlns:p14="http://schemas.microsoft.com/office/powerpoint/2010/main" val="153091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9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281651" y="179147"/>
            <a:ext cx="11628698" cy="908873"/>
          </a:xfrm>
          <a:noFill/>
        </p:spPr>
        <p:txBody>
          <a:bodyPr/>
          <a:lstStyle/>
          <a:p>
            <a:pPr algn="ctr" rtl="1"/>
            <a:r>
              <a:rPr lang="en-US" b="1" u="sng" dirty="0"/>
              <a:t>MVC</a:t>
            </a:r>
            <a:endParaRPr lang="en-IL" b="1"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a:xfrm>
            <a:off x="281651" y="1192452"/>
            <a:ext cx="11628699" cy="5463251"/>
          </a:xfrm>
        </p:spPr>
        <p:txBody>
          <a:bodyPr>
            <a:normAutofit/>
          </a:bodyPr>
          <a:lstStyle/>
          <a:p>
            <a:pPr algn="r" rtl="1"/>
            <a:r>
              <a:rPr lang="en-US" sz="1800" dirty="0"/>
              <a:t>MVC</a:t>
            </a:r>
            <a:r>
              <a:rPr lang="he-IL" sz="1800" dirty="0"/>
              <a:t> (</a:t>
            </a:r>
            <a:r>
              <a:rPr lang="en-US" sz="1800" dirty="0"/>
              <a:t>Model-View-Controller</a:t>
            </a:r>
            <a:r>
              <a:rPr lang="he-IL" sz="1800" dirty="0"/>
              <a:t>) היא תבנית עיצוב בהנדסת תוכנה המשמשת להפשטת יישום כלשהו. התבנית מתארת טכניקה לחלוקת היישום לשלושה חלקים: "מודל", "תצוגה" ו"בקר", המחוברים ביניהם ע"י אקט מונחה אירועים. בדרך זו, התלות ההדדית בין ממשק המשתמש לשאר חלקי התוכנה פוחתת, ואת החלקים השונים ניתן לפתח באופן בלתי-תלוי. בנוסף, קל יותר לתחזק את התוכנה וכן לעשות שימוש חוזר בחלקי היישום שהופרדו.</a:t>
            </a:r>
            <a:endParaRPr lang="en-US" sz="1800" dirty="0"/>
          </a:p>
          <a:p>
            <a:pPr algn="r" rtl="1"/>
            <a:r>
              <a:rPr lang="en-US" sz="1800" b="1" dirty="0"/>
              <a:t>Model</a:t>
            </a:r>
            <a:r>
              <a:rPr lang="he-IL" sz="1800" dirty="0"/>
              <a:t> </a:t>
            </a:r>
            <a:r>
              <a:rPr lang="he-IL" sz="1800" b="1" dirty="0"/>
              <a:t>–</a:t>
            </a:r>
            <a:r>
              <a:rPr lang="he-IL" sz="1800" dirty="0"/>
              <a:t> מחלקת ה-</a:t>
            </a:r>
            <a:r>
              <a:rPr lang="en-US" sz="1800" dirty="0"/>
              <a:t>DB</a:t>
            </a:r>
            <a:r>
              <a:rPr lang="he-IL" sz="1800" dirty="0"/>
              <a:t>, מבצעת את כל תקשורת, עבודה מול המסד נתונים, שאילתות, העברת נתונים בין המשתמש למערכת וכו’.</a:t>
            </a:r>
          </a:p>
          <a:p>
            <a:pPr algn="r" rtl="1"/>
            <a:r>
              <a:rPr lang="en-US" sz="1800" b="1" dirty="0"/>
              <a:t>View</a:t>
            </a:r>
            <a:r>
              <a:rPr lang="he-IL" sz="1800" b="1" dirty="0"/>
              <a:t> –</a:t>
            </a:r>
            <a:r>
              <a:rPr lang="he-IL" sz="1800" dirty="0"/>
              <a:t> מסכי האפליקציה (</a:t>
            </a:r>
            <a:r>
              <a:rPr lang="en-US" sz="1800" dirty="0"/>
              <a:t>Activities</a:t>
            </a:r>
            <a:r>
              <a:rPr lang="he-IL" sz="1800" dirty="0"/>
              <a:t>)</a:t>
            </a:r>
            <a:r>
              <a:rPr lang="he-IL" sz="1800" b="1" dirty="0"/>
              <a:t>, </a:t>
            </a:r>
            <a:r>
              <a:rPr lang="he-IL" sz="1800" dirty="0"/>
              <a:t>כלל המסכים מוצגים בצורה של </a:t>
            </a:r>
            <a:r>
              <a:rPr lang="en-US" sz="1800" dirty="0"/>
              <a:t>GUI</a:t>
            </a:r>
            <a:r>
              <a:rPr lang="he-IL" sz="1800" dirty="0"/>
              <a:t> אינטראקטיבי. בעת לחיצה על הכפתורים\תיבות טקסט\קבצים אשר מונחי אירוע (</a:t>
            </a:r>
            <a:r>
              <a:rPr lang="en-US" sz="1800" dirty="0"/>
              <a:t>Event Listeners</a:t>
            </a:r>
            <a:r>
              <a:rPr lang="he-IL" sz="1800" dirty="0"/>
              <a:t>) מתבצע מעבר ל"בקר" אשר מעביר את המידע למחלקת </a:t>
            </a:r>
            <a:r>
              <a:rPr lang="en-US" sz="1800" dirty="0"/>
              <a:t>DB</a:t>
            </a:r>
            <a:r>
              <a:rPr lang="he-IL" sz="1800" dirty="0"/>
              <a:t> אשר מבצעת את הפונקציות הנדרשות – וה-"בקר" מציג את התוצאות בחזרה אל ה-</a:t>
            </a:r>
            <a:r>
              <a:rPr lang="en-US" sz="1800" dirty="0"/>
              <a:t>GUI</a:t>
            </a:r>
            <a:r>
              <a:rPr lang="he-IL" sz="1800" dirty="0"/>
              <a:t>.</a:t>
            </a:r>
          </a:p>
          <a:p>
            <a:pPr algn="r" rtl="1"/>
            <a:r>
              <a:rPr lang="en-US" sz="1800" b="1" dirty="0"/>
              <a:t>Controller</a:t>
            </a:r>
            <a:r>
              <a:rPr lang="he-IL" sz="1800" b="1" dirty="0"/>
              <a:t> –</a:t>
            </a:r>
            <a:r>
              <a:rPr lang="he-IL" sz="1800" dirty="0"/>
              <a:t> אלו מחלקות העזר השונות (</a:t>
            </a:r>
            <a:r>
              <a:rPr lang="en-US" sz="1800" dirty="0"/>
              <a:t>User, Email, Password, Algorithms, DepartmentManagement</a:t>
            </a:r>
            <a:r>
              <a:rPr lang="he-IL" sz="1800" dirty="0"/>
              <a:t>)</a:t>
            </a:r>
            <a:r>
              <a:rPr lang="en-US" sz="1800" dirty="0"/>
              <a:t>,</a:t>
            </a:r>
            <a:r>
              <a:rPr lang="he-IL" sz="1800" dirty="0"/>
              <a:t> אשר מעבירות את המידע מה-</a:t>
            </a:r>
            <a:r>
              <a:rPr lang="en-US" sz="1800" dirty="0"/>
              <a:t>GUI</a:t>
            </a:r>
            <a:r>
              <a:rPr lang="he-IL" sz="1800" dirty="0"/>
              <a:t> אל מחלקת ה-</a:t>
            </a:r>
            <a:r>
              <a:rPr lang="en-US" sz="1800" dirty="0"/>
              <a:t>DB</a:t>
            </a:r>
            <a:r>
              <a:rPr lang="he-IL" sz="1800" dirty="0"/>
              <a:t> (ה-</a:t>
            </a:r>
            <a:r>
              <a:rPr lang="en-US" sz="1800" dirty="0"/>
              <a:t>Model</a:t>
            </a:r>
            <a:r>
              <a:rPr lang="he-IL" sz="1800" dirty="0"/>
              <a:t>), ולאחר שמחלקת ה-</a:t>
            </a:r>
            <a:r>
              <a:rPr lang="en-US" sz="1800" dirty="0"/>
              <a:t>DB</a:t>
            </a:r>
            <a:r>
              <a:rPr lang="he-IL" sz="1800" dirty="0"/>
              <a:t> מסיימת לעבד את המידע – מציגה בחזרה את התוצאות הרלוונטיות למשתמש.</a:t>
            </a:r>
            <a:endParaRPr lang="he-IL" sz="1800" b="1" dirty="0"/>
          </a:p>
          <a:p>
            <a:pPr marL="0" indent="0" algn="r" rtl="1">
              <a:buNone/>
            </a:pPr>
            <a:endParaRPr lang="he-IL" sz="1800" dirty="0"/>
          </a:p>
          <a:p>
            <a:pPr marL="0" indent="0" algn="r" rtl="1">
              <a:buNone/>
            </a:pPr>
            <a:endParaRPr lang="he-IL" sz="1800" dirty="0"/>
          </a:p>
        </p:txBody>
      </p:sp>
      <p:pic>
        <p:nvPicPr>
          <p:cNvPr id="1027" name="Picture 3">
            <a:extLst>
              <a:ext uri="{FF2B5EF4-FFF2-40B4-BE49-F238E27FC236}">
                <a16:creationId xmlns:a16="http://schemas.microsoft.com/office/drawing/2014/main" id="{EED1CB93-DA5D-432A-AE4B-BF86E80BB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146" y="4391526"/>
            <a:ext cx="4319336" cy="1979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087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281651" y="179147"/>
            <a:ext cx="11628698" cy="908873"/>
          </a:xfrm>
          <a:noFill/>
        </p:spPr>
        <p:txBody>
          <a:bodyPr/>
          <a:lstStyle/>
          <a:p>
            <a:pPr algn="ctr" rtl="1"/>
            <a:r>
              <a:rPr lang="he-IL" b="1" u="sng" dirty="0"/>
              <a:t>מחלקת </a:t>
            </a:r>
            <a:r>
              <a:rPr lang="en-US" b="1" u="sng" dirty="0"/>
              <a:t>DB</a:t>
            </a:r>
            <a:endParaRPr lang="en-IL" b="1" u="sng" dirty="0"/>
          </a:p>
        </p:txBody>
      </p:sp>
      <p:pic>
        <p:nvPicPr>
          <p:cNvPr id="6" name="Picture 5">
            <a:extLst>
              <a:ext uri="{FF2B5EF4-FFF2-40B4-BE49-F238E27FC236}">
                <a16:creationId xmlns:a16="http://schemas.microsoft.com/office/drawing/2014/main" id="{E0350362-5668-41EA-8C22-A488949E9406}"/>
              </a:ext>
            </a:extLst>
          </p:cNvPr>
          <p:cNvPicPr>
            <a:picLocks noChangeAspect="1"/>
          </p:cNvPicPr>
          <p:nvPr/>
        </p:nvPicPr>
        <p:blipFill>
          <a:blip r:embed="rId2"/>
          <a:stretch>
            <a:fillRect/>
          </a:stretch>
        </p:blipFill>
        <p:spPr>
          <a:xfrm>
            <a:off x="631062" y="963853"/>
            <a:ext cx="10096500" cy="5715000"/>
          </a:xfrm>
          <a:prstGeom prst="rect">
            <a:avLst/>
          </a:prstGeom>
        </p:spPr>
      </p:pic>
    </p:spTree>
    <p:extLst>
      <p:ext uri="{BB962C8B-B14F-4D97-AF65-F5344CB8AC3E}">
        <p14:creationId xmlns:p14="http://schemas.microsoft.com/office/powerpoint/2010/main" val="1184190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281651" y="179147"/>
            <a:ext cx="11628698" cy="908873"/>
          </a:xfrm>
          <a:noFill/>
        </p:spPr>
        <p:txBody>
          <a:bodyPr/>
          <a:lstStyle/>
          <a:p>
            <a:pPr algn="ctr" rtl="1"/>
            <a:r>
              <a:rPr lang="he-IL" b="1" u="sng" dirty="0"/>
              <a:t>מחלקת </a:t>
            </a:r>
            <a:r>
              <a:rPr lang="en-US" b="1" u="sng" dirty="0"/>
              <a:t>DB</a:t>
            </a:r>
            <a:endParaRPr lang="en-IL" b="1" u="sng" dirty="0"/>
          </a:p>
        </p:txBody>
      </p:sp>
      <p:pic>
        <p:nvPicPr>
          <p:cNvPr id="4" name="Picture 3">
            <a:extLst>
              <a:ext uri="{FF2B5EF4-FFF2-40B4-BE49-F238E27FC236}">
                <a16:creationId xmlns:a16="http://schemas.microsoft.com/office/drawing/2014/main" id="{703D52F1-1D4D-4EF1-9582-CF6AE260CD91}"/>
              </a:ext>
            </a:extLst>
          </p:cNvPr>
          <p:cNvPicPr>
            <a:picLocks noChangeAspect="1"/>
          </p:cNvPicPr>
          <p:nvPr/>
        </p:nvPicPr>
        <p:blipFill>
          <a:blip r:embed="rId2"/>
          <a:stretch>
            <a:fillRect/>
          </a:stretch>
        </p:blipFill>
        <p:spPr>
          <a:xfrm>
            <a:off x="915606" y="1011478"/>
            <a:ext cx="9944100" cy="5667375"/>
          </a:xfrm>
          <a:prstGeom prst="rect">
            <a:avLst/>
          </a:prstGeom>
        </p:spPr>
      </p:pic>
      <p:sp>
        <p:nvSpPr>
          <p:cNvPr id="5" name="Rectangle 4">
            <a:extLst>
              <a:ext uri="{FF2B5EF4-FFF2-40B4-BE49-F238E27FC236}">
                <a16:creationId xmlns:a16="http://schemas.microsoft.com/office/drawing/2014/main" id="{F8947703-2FA7-4D2E-BBD5-3335A5360DD5}"/>
              </a:ext>
            </a:extLst>
          </p:cNvPr>
          <p:cNvSpPr/>
          <p:nvPr/>
        </p:nvSpPr>
        <p:spPr>
          <a:xfrm>
            <a:off x="10107352" y="1015958"/>
            <a:ext cx="752354" cy="243068"/>
          </a:xfrm>
          <a:prstGeom prst="rect">
            <a:avLst/>
          </a:prstGeom>
          <a:solidFill>
            <a:schemeClr val="bg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2723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88933-331E-41D4-9170-DF848FCA53B6}"/>
              </a:ext>
            </a:extLst>
          </p:cNvPr>
          <p:cNvSpPr>
            <a:spLocks noGrp="1"/>
          </p:cNvSpPr>
          <p:nvPr>
            <p:ph type="title"/>
          </p:nvPr>
        </p:nvSpPr>
        <p:spPr>
          <a:xfrm>
            <a:off x="838200" y="544010"/>
            <a:ext cx="10515600" cy="995424"/>
          </a:xfrm>
        </p:spPr>
        <p:txBody>
          <a:bodyPr>
            <a:normAutofit/>
          </a:bodyPr>
          <a:lstStyle/>
          <a:p>
            <a:pPr algn="just" rtl="1"/>
            <a:r>
              <a:rPr lang="he-IL" sz="4000" dirty="0"/>
              <a:t>מה נצטרך לעשות היום כדי להשיג סיכום?</a:t>
            </a:r>
            <a:endParaRPr lang="en-IL" sz="4000" dirty="0"/>
          </a:p>
        </p:txBody>
      </p:sp>
      <p:sp>
        <p:nvSpPr>
          <p:cNvPr id="3" name="Content Placeholder 2">
            <a:extLst>
              <a:ext uri="{FF2B5EF4-FFF2-40B4-BE49-F238E27FC236}">
                <a16:creationId xmlns:a16="http://schemas.microsoft.com/office/drawing/2014/main" id="{5C7A2138-76D8-4252-8E0A-7E5E8D913067}"/>
              </a:ext>
            </a:extLst>
          </p:cNvPr>
          <p:cNvSpPr>
            <a:spLocks noGrp="1"/>
          </p:cNvSpPr>
          <p:nvPr>
            <p:ph idx="1"/>
          </p:nvPr>
        </p:nvSpPr>
        <p:spPr>
          <a:xfrm>
            <a:off x="838200" y="1736203"/>
            <a:ext cx="10515600" cy="4440760"/>
          </a:xfrm>
        </p:spPr>
        <p:txBody>
          <a:bodyPr>
            <a:normAutofit lnSpcReduction="10000"/>
          </a:bodyPr>
          <a:lstStyle/>
          <a:p>
            <a:pPr marL="0" indent="0" algn="just" rtl="1">
              <a:buNone/>
            </a:pPr>
            <a:r>
              <a:rPr lang="he-IL" dirty="0"/>
              <a:t>כיום אם נרצה להשיג סיכום, דף נוסחאות, פתרון למטלה או מבחן במקצוע מסוים נצטרך:</a:t>
            </a:r>
          </a:p>
          <a:p>
            <a:pPr algn="just" rtl="1"/>
            <a:r>
              <a:rPr lang="he-IL" dirty="0"/>
              <a:t>לנדנד לחבר לכיתה</a:t>
            </a:r>
            <a:r>
              <a:rPr lang="en-US" dirty="0"/>
              <a:t>.</a:t>
            </a:r>
            <a:endParaRPr lang="he-IL" dirty="0"/>
          </a:p>
          <a:p>
            <a:pPr algn="just" rtl="1"/>
            <a:r>
              <a:rPr lang="he-IL" dirty="0"/>
              <a:t>לחפש בגוגל דרייב של הקורס</a:t>
            </a:r>
            <a:r>
              <a:rPr lang="en-US" dirty="0"/>
              <a:t> </a:t>
            </a:r>
            <a:r>
              <a:rPr lang="he-IL" dirty="0"/>
              <a:t>(בתקווה שקיים)</a:t>
            </a:r>
            <a:r>
              <a:rPr lang="en-US" dirty="0"/>
              <a:t>.</a:t>
            </a:r>
            <a:endParaRPr lang="he-IL" dirty="0"/>
          </a:p>
          <a:p>
            <a:pPr algn="just" rtl="1"/>
            <a:r>
              <a:rPr lang="he-IL" dirty="0"/>
              <a:t>להפוך את האינטרנט בחיפוש אחר הודי בלי מבטא.</a:t>
            </a:r>
          </a:p>
          <a:p>
            <a:pPr algn="just" rtl="1"/>
            <a:r>
              <a:rPr lang="he-IL" dirty="0"/>
              <a:t>בעייתי ללכת לספרייה עקב מצב התחלואה הנוכחי...</a:t>
            </a:r>
          </a:p>
          <a:p>
            <a:pPr marL="0" indent="0" algn="r" rtl="1">
              <a:buNone/>
            </a:pPr>
            <a:r>
              <a:rPr lang="he-IL" dirty="0"/>
              <a:t>במקרה הטוב בזבזנו שעות של חיפוש אחר הסיכום המתבקש ולבסוף מצאנו</a:t>
            </a:r>
            <a:r>
              <a:rPr lang="en-US" dirty="0"/>
              <a:t>,</a:t>
            </a:r>
            <a:r>
              <a:rPr lang="he-IL" dirty="0"/>
              <a:t> ובמקרה הסביר בזבזנו שעות של חיפוש ולא מצאנו.</a:t>
            </a:r>
          </a:p>
          <a:p>
            <a:pPr marL="0" indent="0" algn="r" rtl="1">
              <a:buNone/>
            </a:pPr>
            <a:r>
              <a:rPr lang="he-IL" dirty="0"/>
              <a:t>אופי חיפוש זה הוא מאוד מתיש ולא ממצה את זממנו בצורה יעילה</a:t>
            </a:r>
            <a:r>
              <a:rPr lang="en-US" dirty="0"/>
              <a:t>,</a:t>
            </a:r>
            <a:r>
              <a:rPr lang="he-IL" dirty="0"/>
              <a:t> לכן החלטנו ליצור את אפליקציית </a:t>
            </a:r>
            <a:r>
              <a:rPr lang="en-US" dirty="0"/>
              <a:t>.Sikumon</a:t>
            </a:r>
            <a:endParaRPr lang="he-IL" dirty="0"/>
          </a:p>
        </p:txBody>
      </p:sp>
    </p:spTree>
    <p:extLst>
      <p:ext uri="{BB962C8B-B14F-4D97-AF65-F5344CB8AC3E}">
        <p14:creationId xmlns:p14="http://schemas.microsoft.com/office/powerpoint/2010/main" val="378484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281651" y="2852899"/>
            <a:ext cx="11628698" cy="908873"/>
          </a:xfrm>
          <a:noFill/>
        </p:spPr>
        <p:txBody>
          <a:bodyPr/>
          <a:lstStyle/>
          <a:p>
            <a:pPr algn="ctr" rtl="1"/>
            <a:r>
              <a:rPr lang="en-US" sz="8000" b="1" u="sng" dirty="0"/>
              <a:t>THE END</a:t>
            </a:r>
            <a:endParaRPr lang="en-IL" sz="8000" b="1" u="sng" dirty="0"/>
          </a:p>
        </p:txBody>
      </p:sp>
    </p:spTree>
    <p:extLst>
      <p:ext uri="{BB962C8B-B14F-4D97-AF65-F5344CB8AC3E}">
        <p14:creationId xmlns:p14="http://schemas.microsoft.com/office/powerpoint/2010/main" val="77605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noFill/>
        </p:spPr>
        <p:txBody>
          <a:bodyPr/>
          <a:lstStyle/>
          <a:p>
            <a:pPr algn="r"/>
            <a:r>
              <a:rPr lang="he-IL" u="sng" dirty="0"/>
              <a:t>מטרות האפליקציה:</a:t>
            </a:r>
            <a:endParaRPr lang="en-IL"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p:txBody>
          <a:bodyPr/>
          <a:lstStyle/>
          <a:p>
            <a:pPr algn="just" rtl="1"/>
            <a:r>
              <a:rPr lang="he-IL" dirty="0"/>
              <a:t>העלאת סיכומים והגדרת פלטפורמה שיתופית לעזרי לימוד במקצועות שונים לכלל המחלקות באוניברסיטה. </a:t>
            </a:r>
          </a:p>
          <a:p>
            <a:pPr algn="just" rtl="1"/>
            <a:r>
              <a:rPr lang="he-IL" dirty="0"/>
              <a:t>יצירת קבוצות למידה באופן פשוט</a:t>
            </a:r>
            <a:r>
              <a:rPr lang="en-US" dirty="0"/>
              <a:t>,</a:t>
            </a:r>
            <a:r>
              <a:rPr lang="he-IL" dirty="0"/>
              <a:t> נוח ומהיר</a:t>
            </a:r>
            <a:r>
              <a:rPr lang="en-US" dirty="0"/>
              <a:t>.</a:t>
            </a:r>
            <a:endParaRPr lang="he-IL" dirty="0"/>
          </a:p>
          <a:p>
            <a:pPr algn="just" rtl="1"/>
            <a:r>
              <a:rPr lang="he-IL" dirty="0"/>
              <a:t>חיפוש סיכומים רלוונטיים באופן נוח ופשוט</a:t>
            </a:r>
            <a:r>
              <a:rPr lang="en-US" dirty="0"/>
              <a:t>.</a:t>
            </a:r>
            <a:endParaRPr lang="he-IL" dirty="0"/>
          </a:p>
          <a:p>
            <a:pPr algn="just" rtl="1"/>
            <a:r>
              <a:rPr lang="he-IL" dirty="0"/>
              <a:t>חיסכון זמן של חיפוש מיותר, ומציאת חומר איכותי.</a:t>
            </a:r>
          </a:p>
          <a:p>
            <a:pPr algn="just" rtl="1"/>
            <a:r>
              <a:rPr lang="he-IL" dirty="0"/>
              <a:t>שיתוף ידע בין סטודנטים – שיתוף עזרי לימוד בין סטודנטים בני אותו שנתון ויצירת מנגנון של שימור ו-"הורשת" הידע הקיים לשנתון הבא.</a:t>
            </a:r>
            <a:endParaRPr lang="en-US" dirty="0"/>
          </a:p>
        </p:txBody>
      </p:sp>
    </p:spTree>
    <p:extLst>
      <p:ext uri="{BB962C8B-B14F-4D97-AF65-F5344CB8AC3E}">
        <p14:creationId xmlns:p14="http://schemas.microsoft.com/office/powerpoint/2010/main" val="3688669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1394749" y="179147"/>
            <a:ext cx="10515600" cy="908873"/>
          </a:xfrm>
          <a:noFill/>
        </p:spPr>
        <p:txBody>
          <a:bodyPr/>
          <a:lstStyle/>
          <a:p>
            <a:pPr algn="r"/>
            <a:r>
              <a:rPr lang="he-IL" u="sng" dirty="0"/>
              <a:t>תיאור המערכת:</a:t>
            </a:r>
            <a:endParaRPr lang="en-IL"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a:xfrm>
            <a:off x="277793" y="1088020"/>
            <a:ext cx="11632556" cy="5590833"/>
          </a:xfrm>
        </p:spPr>
        <p:txBody>
          <a:bodyPr>
            <a:normAutofit lnSpcReduction="10000"/>
          </a:bodyPr>
          <a:lstStyle/>
          <a:p>
            <a:pPr algn="just" rtl="1"/>
            <a:r>
              <a:rPr lang="he-IL" sz="1800" u="sng" dirty="0"/>
              <a:t>הרשמה –</a:t>
            </a:r>
            <a:r>
              <a:rPr lang="he-IL" sz="1800" dirty="0"/>
              <a:t> הרשמה למערכת באמצעות אימייל וסיסמא המורכבת מ-8 </a:t>
            </a:r>
            <a:r>
              <a:rPr lang="he-IL" sz="1800" u="sng" dirty="0"/>
              <a:t>עד 20 תווים הכוללים אות </a:t>
            </a:r>
            <a:r>
              <a:rPr lang="he-IL" sz="1800" dirty="0"/>
              <a:t>גדולה, קטנה ותו מיוחד. במהלך ההרשמה ניתן להצהיר האם המשתמש הוא מסוג מרצה או מסוג סטודנט.</a:t>
            </a:r>
            <a:r>
              <a:rPr lang="en-US" sz="1800" dirty="0"/>
              <a:t> </a:t>
            </a:r>
            <a:r>
              <a:rPr lang="he-IL" sz="1800" dirty="0"/>
              <a:t> </a:t>
            </a:r>
          </a:p>
          <a:p>
            <a:pPr algn="just" rtl="1"/>
            <a:r>
              <a:rPr lang="he-IL" sz="1800" u="sng" dirty="0"/>
              <a:t>מנגנון "שכחתי סיסמא" –</a:t>
            </a:r>
            <a:r>
              <a:rPr lang="he-IL" sz="1800" dirty="0"/>
              <a:t> אשר שולח קישור לאיפוס סיסמא לאימייל (משתמש) אשר שכח את הסיסמא, במידה ולא קיים אימייל כזה - המנגנון לא עושה כלום.</a:t>
            </a:r>
          </a:p>
          <a:p>
            <a:pPr algn="just" rtl="1"/>
            <a:r>
              <a:rPr lang="he-IL" sz="1800" u="sng" dirty="0"/>
              <a:t>מסך "פורטל" –</a:t>
            </a:r>
            <a:r>
              <a:rPr lang="he-IL" sz="1800" dirty="0"/>
              <a:t> מסך המאפשר גישה לכלל הפיצ'רים באפליקציה, כמו באפליקציה של אוניברסיטת אריאל.</a:t>
            </a:r>
          </a:p>
          <a:p>
            <a:pPr algn="just" rtl="1"/>
            <a:r>
              <a:rPr lang="he-IL" sz="1800" u="sng" dirty="0"/>
              <a:t>מערכת העלאת קבצים -</a:t>
            </a:r>
            <a:r>
              <a:rPr lang="he-IL" sz="1800" dirty="0"/>
              <a:t> מערכת המאפשרת לעלות קבצים לשרת ולהגדיר איזו גישה ברצון המשתמש לתת לשאר המשתמשים לקובץ שהעלה.</a:t>
            </a:r>
            <a:endParaRPr lang="he-IL" sz="1800" u="sng" dirty="0"/>
          </a:p>
          <a:p>
            <a:pPr algn="just" rtl="1"/>
            <a:r>
              <a:rPr lang="he-IL" sz="1800" u="sng" dirty="0"/>
              <a:t>יצירת קבוצות למידה –</a:t>
            </a:r>
            <a:r>
              <a:rPr lang="he-IL" sz="1800" dirty="0"/>
              <a:t> יצירת קבוצות למידה בהתאם למחלקה\קורס הרצוי, הגדרת פגישה פרונטלית\מקוונת עם אפשרות הוספת לינק למפגש מקוון, הוספת הערות.</a:t>
            </a:r>
          </a:p>
          <a:p>
            <a:pPr algn="just" rtl="1"/>
            <a:r>
              <a:rPr lang="he-IL" sz="1800" u="sng" dirty="0"/>
              <a:t>מנוע חיפוש –</a:t>
            </a:r>
            <a:r>
              <a:rPr lang="he-IL" sz="1800" dirty="0"/>
              <a:t> יצירת מנוע חיפוש לקבצים וקבוצות למידה, אפשרות חיפוש לפי משתמש, מחלקה, קורס או מפתח (אשר ניתן בעת יצירת הקבוצה). בנוסף חיפוש קבצים לפי רלוונטיות לנושא (קורס ומחלקה) או לפי שם, חיפוש לפי שם – נעשה אלגוריתם קירוב "</a:t>
            </a:r>
            <a:r>
              <a:rPr lang="en-US" sz="1800" dirty="0"/>
              <a:t>Levenshtein distance</a:t>
            </a:r>
            <a:r>
              <a:rPr lang="he-IL" sz="1800" dirty="0"/>
              <a:t>" על מנת לאפשר מציאת תוצאות רלוונטיות גם במקרה שנעשו שגיאות כתיב.</a:t>
            </a:r>
          </a:p>
          <a:p>
            <a:pPr algn="just" rtl="1"/>
            <a:r>
              <a:rPr lang="he-IL" sz="1800" u="sng" dirty="0"/>
              <a:t>מועדפים ו"האזור שלי"–</a:t>
            </a:r>
            <a:r>
              <a:rPr lang="he-IL" sz="1800" dirty="0"/>
              <a:t>  כל משתמש יכול להוסיף סיכומים לרשימת "המועדפים" שלו, סיכומים אלו יוצגו בתור רשימה, אותה הוא יכול לערוך, ולגשת אליה בכל זמן שיבחר. בנוסף, כל משתמש יוכל לקבל גישה בכל עת לקבצים שהעלה וקבוצות הלמידה שיצר.</a:t>
            </a:r>
          </a:p>
          <a:p>
            <a:pPr algn="just" rtl="1"/>
            <a:r>
              <a:rPr lang="he-IL" sz="1800" u="sng" dirty="0"/>
              <a:t>מערכת עוקבים –</a:t>
            </a:r>
            <a:r>
              <a:rPr lang="he-IL" sz="1800" dirty="0"/>
              <a:t> ניתן לעקוב אחרי משתמשים אחרים, במידה ומשתמש רוצה לקבל עדכונים אודות משתמש אחר במערכת – למשל משתמש שמעלה סיכומים רלוונטיים אליו בתדירות גבוהה.</a:t>
            </a:r>
          </a:p>
          <a:p>
            <a:pPr algn="just" rtl="1"/>
            <a:r>
              <a:rPr lang="he-IL" sz="1800" u="sng" dirty="0"/>
              <a:t>מערכת התראות (</a:t>
            </a:r>
            <a:r>
              <a:rPr lang="en-US" sz="1800" u="sng" dirty="0"/>
              <a:t>Notifications</a:t>
            </a:r>
            <a:r>
              <a:rPr lang="he-IL" sz="1800" u="sng" dirty="0"/>
              <a:t>) –</a:t>
            </a:r>
            <a:r>
              <a:rPr lang="he-IL" sz="1800" dirty="0"/>
              <a:t> מערכת שנועדה בעיקרה לעדכן משתמשים כחלק ממערכת העוקבים כי הועלו קבצים חדשים מהמשתמשים אשר אחריהם הם עוקבים – ועל ידי כך ליצור מצב נוח בו המערכת מעדכנת את המשתמש כאשר התווסף עזר לימוד חדש הרלוונטי אליו, והמשתמש לא צריך לוודא בצורה ממושכת האם יצא סיכום או עזר למידה חדש הנוגע אליו.</a:t>
            </a:r>
            <a:endParaRPr lang="he-IL" sz="1800" u="sng" dirty="0"/>
          </a:p>
          <a:p>
            <a:pPr algn="just" rtl="1"/>
            <a:endParaRPr lang="he-IL" sz="1800" u="sng" dirty="0"/>
          </a:p>
          <a:p>
            <a:pPr algn="just" rtl="1"/>
            <a:endParaRPr lang="he-IL" sz="1800" dirty="0"/>
          </a:p>
        </p:txBody>
      </p:sp>
    </p:spTree>
    <p:extLst>
      <p:ext uri="{BB962C8B-B14F-4D97-AF65-F5344CB8AC3E}">
        <p14:creationId xmlns:p14="http://schemas.microsoft.com/office/powerpoint/2010/main" val="2394464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20000"/>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1394749" y="179147"/>
            <a:ext cx="10515600" cy="908873"/>
          </a:xfrm>
          <a:noFill/>
        </p:spPr>
        <p:txBody>
          <a:bodyPr/>
          <a:lstStyle/>
          <a:p>
            <a:pPr algn="r"/>
            <a:r>
              <a:rPr lang="he-IL" u="sng" dirty="0"/>
              <a:t>הרשמה\התחברות:</a:t>
            </a:r>
            <a:endParaRPr lang="en-IL"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a:xfrm>
            <a:off x="6759616" y="1088020"/>
            <a:ext cx="5150734" cy="5463251"/>
          </a:xfrm>
        </p:spPr>
        <p:txBody>
          <a:bodyPr>
            <a:normAutofit/>
          </a:bodyPr>
          <a:lstStyle/>
          <a:p>
            <a:pPr algn="r" rtl="1"/>
            <a:r>
              <a:rPr lang="he-IL" sz="1800" dirty="0"/>
              <a:t>הרשמה נעשית באמצעות אימייל וסיסמא, האותנטיקציה של האימייל נעשית על ידי השרת </a:t>
            </a:r>
            <a:r>
              <a:rPr lang="en-US" sz="1800" dirty="0"/>
              <a:t>Firebase</a:t>
            </a:r>
            <a:r>
              <a:rPr lang="he-IL" sz="1800" dirty="0"/>
              <a:t>.</a:t>
            </a:r>
          </a:p>
          <a:p>
            <a:pPr algn="r" rtl="1"/>
            <a:r>
              <a:rPr lang="he-IL" sz="1800" dirty="0"/>
              <a:t>הסיסמא חייבת להיות מורכבת מ-8 עד 20 תווים לועזיים הכוללים אות גדולה, אות קטנה וסימן מיוחד מהסוג –" !"#$%&amp;'()*+,-./:;&lt;=&gt;?@[\]^_`{|}~ ".</a:t>
            </a:r>
          </a:p>
          <a:p>
            <a:pPr algn="just" rtl="1"/>
            <a:r>
              <a:rPr lang="he-IL" sz="1800" dirty="0"/>
              <a:t>במקרה שמשתמש שכח סיסמא, ניתן ליצור סיסמא חדשה על ידי חלון דיאלוג שנפתח בעת לחיצה על לחצן ה- "</a:t>
            </a:r>
            <a:r>
              <a:rPr lang="en-US" sz="1800" dirty="0"/>
              <a:t>Forgot Password</a:t>
            </a:r>
            <a:r>
              <a:rPr lang="he-IL" sz="1800" dirty="0"/>
              <a:t>", לאחר מסירת האימייל של המשתמש לאפליקציה ישלח קישור לאימייל לאיפוס הסיסמא של המשתמש העונה לאותו המייל. במידה והאימייל לא קיים במסד הנתונים – לא יקרה כלום.</a:t>
            </a:r>
          </a:p>
          <a:p>
            <a:pPr algn="r" rtl="1"/>
            <a:r>
              <a:rPr lang="he-IL" sz="1800" dirty="0"/>
              <a:t>מסך ההתחברות הוא מסך הכניסה הראשוני לאפליקציה, בהינתן אימייל וסיסמא, מתבצע אותנטיקציה מול השרת </a:t>
            </a:r>
            <a:r>
              <a:rPr lang="en-US" sz="1800" dirty="0"/>
              <a:t>Firebase</a:t>
            </a:r>
            <a:r>
              <a:rPr lang="he-IL" sz="1800" dirty="0"/>
              <a:t> אשר מאמתת את הסיסמא על ידי ביצוע </a:t>
            </a:r>
            <a:r>
              <a:rPr lang="en-US" sz="1800" dirty="0"/>
              <a:t>hash</a:t>
            </a:r>
            <a:r>
              <a:rPr lang="he-IL" sz="1800" dirty="0"/>
              <a:t> עליה והשוואתה לערך </a:t>
            </a:r>
            <a:r>
              <a:rPr lang="en-US" sz="1800" dirty="0"/>
              <a:t>hash</a:t>
            </a:r>
            <a:r>
              <a:rPr lang="he-IL" sz="1800" dirty="0"/>
              <a:t> הקיים במערכת התואם לאותו משתמש (אימייל).</a:t>
            </a:r>
          </a:p>
        </p:txBody>
      </p:sp>
      <p:pic>
        <p:nvPicPr>
          <p:cNvPr id="4" name="signup_nAL5EhYV">
            <a:hlinkClick r:id="" action="ppaction://media"/>
            <a:extLst>
              <a:ext uri="{FF2B5EF4-FFF2-40B4-BE49-F238E27FC236}">
                <a16:creationId xmlns:a16="http://schemas.microsoft.com/office/drawing/2014/main" id="{C9C8B02A-CBDF-4503-A230-7F9AB9BC4C1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09956" y="825979"/>
            <a:ext cx="2730126" cy="4814411"/>
          </a:xfrm>
          <a:prstGeom prst="rect">
            <a:avLst/>
          </a:prstGeom>
        </p:spPr>
      </p:pic>
      <p:pic>
        <p:nvPicPr>
          <p:cNvPr id="5" name="forgatpassword_fRljqej0">
            <a:hlinkClick r:id="" action="ppaction://media"/>
            <a:extLst>
              <a:ext uri="{FF2B5EF4-FFF2-40B4-BE49-F238E27FC236}">
                <a16:creationId xmlns:a16="http://schemas.microsoft.com/office/drawing/2014/main" id="{5701A152-9836-4966-803C-B9116E702C6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807033" y="825979"/>
            <a:ext cx="2730127" cy="4814411"/>
          </a:xfrm>
          <a:prstGeom prst="rect">
            <a:avLst/>
          </a:prstGeom>
        </p:spPr>
      </p:pic>
      <p:sp>
        <p:nvSpPr>
          <p:cNvPr id="6" name="TextBox 5">
            <a:extLst>
              <a:ext uri="{FF2B5EF4-FFF2-40B4-BE49-F238E27FC236}">
                <a16:creationId xmlns:a16="http://schemas.microsoft.com/office/drawing/2014/main" id="{D545CD61-0680-4724-850A-30341C049064}"/>
              </a:ext>
            </a:extLst>
          </p:cNvPr>
          <p:cNvSpPr txBox="1"/>
          <p:nvPr/>
        </p:nvSpPr>
        <p:spPr>
          <a:xfrm>
            <a:off x="524953" y="5847355"/>
            <a:ext cx="2500132" cy="369332"/>
          </a:xfrm>
          <a:prstGeom prst="rect">
            <a:avLst/>
          </a:prstGeom>
          <a:noFill/>
        </p:spPr>
        <p:txBody>
          <a:bodyPr wrap="square" rtlCol="0">
            <a:spAutoFit/>
          </a:bodyPr>
          <a:lstStyle/>
          <a:p>
            <a:pPr algn="ctr"/>
            <a:r>
              <a:rPr lang="en-US" b="1" dirty="0"/>
              <a:t>Sign Up</a:t>
            </a:r>
            <a:endParaRPr lang="en-IL" b="1" dirty="0"/>
          </a:p>
        </p:txBody>
      </p:sp>
      <p:sp>
        <p:nvSpPr>
          <p:cNvPr id="7" name="TextBox 6">
            <a:extLst>
              <a:ext uri="{FF2B5EF4-FFF2-40B4-BE49-F238E27FC236}">
                <a16:creationId xmlns:a16="http://schemas.microsoft.com/office/drawing/2014/main" id="{2F6FF777-BF2B-4CBE-B888-058A512A444A}"/>
              </a:ext>
            </a:extLst>
          </p:cNvPr>
          <p:cNvSpPr txBox="1"/>
          <p:nvPr/>
        </p:nvSpPr>
        <p:spPr>
          <a:xfrm>
            <a:off x="3922030" y="5847355"/>
            <a:ext cx="2500132" cy="369332"/>
          </a:xfrm>
          <a:prstGeom prst="rect">
            <a:avLst/>
          </a:prstGeom>
          <a:noFill/>
        </p:spPr>
        <p:txBody>
          <a:bodyPr wrap="square" rtlCol="0">
            <a:spAutoFit/>
          </a:bodyPr>
          <a:lstStyle/>
          <a:p>
            <a:pPr algn="ctr"/>
            <a:r>
              <a:rPr lang="en-US" b="1" dirty="0"/>
              <a:t>Forgot Password</a:t>
            </a:r>
            <a:endParaRPr lang="en-IL" b="1" dirty="0"/>
          </a:p>
        </p:txBody>
      </p:sp>
    </p:spTree>
    <p:extLst>
      <p:ext uri="{BB962C8B-B14F-4D97-AF65-F5344CB8AC3E}">
        <p14:creationId xmlns:p14="http://schemas.microsoft.com/office/powerpoint/2010/main" val="122820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3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4"/>
                </p:tgtEl>
              </p:cMediaNode>
            </p:video>
            <p:video>
              <p:cMediaNode vol="80000">
                <p:cTn id="2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1394749" y="179147"/>
            <a:ext cx="10515600" cy="908873"/>
          </a:xfrm>
          <a:noFill/>
        </p:spPr>
        <p:txBody>
          <a:bodyPr/>
          <a:lstStyle/>
          <a:p>
            <a:pPr algn="r"/>
            <a:r>
              <a:rPr lang="he-IL" u="sng" dirty="0"/>
              <a:t>מסך פורטל ("הבית")\תפריט:</a:t>
            </a:r>
            <a:endParaRPr lang="en-IL"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a:xfrm>
            <a:off x="5829300" y="1088020"/>
            <a:ext cx="6081050" cy="5463251"/>
          </a:xfrm>
        </p:spPr>
        <p:txBody>
          <a:bodyPr>
            <a:normAutofit/>
          </a:bodyPr>
          <a:lstStyle/>
          <a:p>
            <a:pPr algn="r" rtl="1"/>
            <a:r>
              <a:rPr lang="he-IL" sz="1800" dirty="0"/>
              <a:t>מסך הפורטל מאפשר גישה לכלל חלקי האפליקציה: </a:t>
            </a:r>
          </a:p>
          <a:p>
            <a:pPr marL="0" indent="0" algn="r" rtl="1">
              <a:buNone/>
            </a:pPr>
            <a:r>
              <a:rPr lang="he-IL" sz="1800" dirty="0"/>
              <a:t>	- העלאת קבצים.</a:t>
            </a:r>
          </a:p>
          <a:p>
            <a:pPr marL="0" indent="0" algn="r" rtl="1">
              <a:buNone/>
            </a:pPr>
            <a:r>
              <a:rPr lang="he-IL" sz="1800" dirty="0"/>
              <a:t>	- יצירת קבוצות למידה.</a:t>
            </a:r>
          </a:p>
          <a:p>
            <a:pPr marL="0" indent="0" algn="r" rtl="1">
              <a:buNone/>
            </a:pPr>
            <a:r>
              <a:rPr lang="he-IL" sz="1800" dirty="0"/>
              <a:t>	- כניסה ל-"מועדפים".</a:t>
            </a:r>
          </a:p>
          <a:p>
            <a:pPr marL="0" indent="0" algn="r" rtl="1">
              <a:buNone/>
            </a:pPr>
            <a:r>
              <a:rPr lang="he-IL" sz="1800" dirty="0"/>
              <a:t>	- חיפוש קבצים או קבוצות למידה.</a:t>
            </a:r>
          </a:p>
          <a:p>
            <a:pPr marL="0" indent="0" algn="r" rtl="1">
              <a:buNone/>
            </a:pPr>
            <a:r>
              <a:rPr lang="he-IL" sz="1800" dirty="0"/>
              <a:t>	- כניסה לקבצים או קבוצות למידה </a:t>
            </a:r>
            <a:r>
              <a:rPr lang="he-IL" sz="1800" b="1" dirty="0"/>
              <a:t>שלי.</a:t>
            </a:r>
          </a:p>
          <a:p>
            <a:pPr algn="r" rtl="1"/>
            <a:r>
              <a:rPr lang="he-IL" sz="1800" dirty="0"/>
              <a:t>תפריט הנלווה לכל מסכי האפליקציה, המאפשר לגשת לכלל חלקי האפליקציה, בדומה למסך הפורטל, בנוסף ניתן לבצע ממנו התנתקות וכניסה לפרופיל של המשתמש.</a:t>
            </a:r>
          </a:p>
          <a:p>
            <a:pPr marL="0" indent="0" algn="r" rtl="1">
              <a:buNone/>
            </a:pPr>
            <a:endParaRPr lang="he-IL" sz="1800" dirty="0"/>
          </a:p>
        </p:txBody>
      </p:sp>
      <p:pic>
        <p:nvPicPr>
          <p:cNvPr id="9" name="Picture 8">
            <a:extLst>
              <a:ext uri="{FF2B5EF4-FFF2-40B4-BE49-F238E27FC236}">
                <a16:creationId xmlns:a16="http://schemas.microsoft.com/office/drawing/2014/main" id="{4A5F5CDD-BC9D-4065-9A5E-C920E0FC6316}"/>
              </a:ext>
            </a:extLst>
          </p:cNvPr>
          <p:cNvPicPr>
            <a:picLocks noChangeAspect="1"/>
          </p:cNvPicPr>
          <p:nvPr/>
        </p:nvPicPr>
        <p:blipFill>
          <a:blip r:embed="rId3"/>
          <a:stretch>
            <a:fillRect/>
          </a:stretch>
        </p:blipFill>
        <p:spPr>
          <a:xfrm>
            <a:off x="281650" y="179147"/>
            <a:ext cx="2500132" cy="5703272"/>
          </a:xfrm>
          <a:prstGeom prst="rect">
            <a:avLst/>
          </a:prstGeom>
        </p:spPr>
      </p:pic>
      <p:sp>
        <p:nvSpPr>
          <p:cNvPr id="10" name="TextBox 9">
            <a:extLst>
              <a:ext uri="{FF2B5EF4-FFF2-40B4-BE49-F238E27FC236}">
                <a16:creationId xmlns:a16="http://schemas.microsoft.com/office/drawing/2014/main" id="{BBE38623-0D2A-439F-9755-FF114F7EA953}"/>
              </a:ext>
            </a:extLst>
          </p:cNvPr>
          <p:cNvSpPr txBox="1"/>
          <p:nvPr/>
        </p:nvSpPr>
        <p:spPr>
          <a:xfrm>
            <a:off x="144683" y="5954422"/>
            <a:ext cx="2500132" cy="369332"/>
          </a:xfrm>
          <a:prstGeom prst="rect">
            <a:avLst/>
          </a:prstGeom>
          <a:noFill/>
        </p:spPr>
        <p:txBody>
          <a:bodyPr wrap="square" rtlCol="0">
            <a:spAutoFit/>
          </a:bodyPr>
          <a:lstStyle/>
          <a:p>
            <a:pPr algn="ctr"/>
            <a:r>
              <a:rPr lang="en-US" b="1" dirty="0"/>
              <a:t>Portal Activity</a:t>
            </a:r>
            <a:endParaRPr lang="en-IL" b="1" dirty="0"/>
          </a:p>
        </p:txBody>
      </p:sp>
      <p:pic>
        <p:nvPicPr>
          <p:cNvPr id="12" name="Picture 11">
            <a:extLst>
              <a:ext uri="{FF2B5EF4-FFF2-40B4-BE49-F238E27FC236}">
                <a16:creationId xmlns:a16="http://schemas.microsoft.com/office/drawing/2014/main" id="{7313B205-E3AB-45DB-856B-3BB0824257FD}"/>
              </a:ext>
            </a:extLst>
          </p:cNvPr>
          <p:cNvPicPr>
            <a:picLocks noChangeAspect="1"/>
          </p:cNvPicPr>
          <p:nvPr/>
        </p:nvPicPr>
        <p:blipFill>
          <a:blip r:embed="rId4"/>
          <a:stretch>
            <a:fillRect/>
          </a:stretch>
        </p:blipFill>
        <p:spPr>
          <a:xfrm>
            <a:off x="3074549" y="179147"/>
            <a:ext cx="2461983" cy="5703272"/>
          </a:xfrm>
          <a:prstGeom prst="rect">
            <a:avLst/>
          </a:prstGeom>
        </p:spPr>
      </p:pic>
      <p:sp>
        <p:nvSpPr>
          <p:cNvPr id="13" name="TextBox 12">
            <a:extLst>
              <a:ext uri="{FF2B5EF4-FFF2-40B4-BE49-F238E27FC236}">
                <a16:creationId xmlns:a16="http://schemas.microsoft.com/office/drawing/2014/main" id="{008FC120-2853-44F3-A9ED-56E0AD7E6D98}"/>
              </a:ext>
            </a:extLst>
          </p:cNvPr>
          <p:cNvSpPr txBox="1"/>
          <p:nvPr/>
        </p:nvSpPr>
        <p:spPr>
          <a:xfrm>
            <a:off x="2937583" y="5972110"/>
            <a:ext cx="2500132" cy="369332"/>
          </a:xfrm>
          <a:prstGeom prst="rect">
            <a:avLst/>
          </a:prstGeom>
          <a:noFill/>
        </p:spPr>
        <p:txBody>
          <a:bodyPr wrap="square" rtlCol="0">
            <a:spAutoFit/>
          </a:bodyPr>
          <a:lstStyle/>
          <a:p>
            <a:pPr algn="ctr"/>
            <a:r>
              <a:rPr lang="en-US" b="1" dirty="0"/>
              <a:t>Menu</a:t>
            </a:r>
            <a:endParaRPr lang="en-IL" b="1" dirty="0"/>
          </a:p>
        </p:txBody>
      </p:sp>
    </p:spTree>
    <p:extLst>
      <p:ext uri="{BB962C8B-B14F-4D97-AF65-F5344CB8AC3E}">
        <p14:creationId xmlns:p14="http://schemas.microsoft.com/office/powerpoint/2010/main" val="2094710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5727699" y="179147"/>
            <a:ext cx="6182649" cy="908873"/>
          </a:xfrm>
          <a:noFill/>
        </p:spPr>
        <p:txBody>
          <a:bodyPr/>
          <a:lstStyle/>
          <a:p>
            <a:pPr algn="r"/>
            <a:r>
              <a:rPr lang="he-IL" u="sng" dirty="0"/>
              <a:t>העלאת קבצים:</a:t>
            </a:r>
            <a:endParaRPr lang="en-IL"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a:xfrm>
            <a:off x="4409954" y="1088020"/>
            <a:ext cx="7500396" cy="5463251"/>
          </a:xfrm>
        </p:spPr>
        <p:txBody>
          <a:bodyPr>
            <a:normAutofit/>
          </a:bodyPr>
          <a:lstStyle/>
          <a:p>
            <a:pPr algn="r" rtl="1"/>
            <a:r>
              <a:rPr lang="he-IL" sz="1800" dirty="0"/>
              <a:t>מערכת העלאת קבצים המתבססת על שרת ה- </a:t>
            </a:r>
            <a:r>
              <a:rPr lang="en-US" sz="1800" dirty="0"/>
              <a:t>Storage</a:t>
            </a:r>
            <a:r>
              <a:rPr lang="he-IL" sz="1800" dirty="0"/>
              <a:t> של שירות ה- </a:t>
            </a:r>
            <a:r>
              <a:rPr lang="en-US" sz="1800" dirty="0"/>
              <a:t>Firebase</a:t>
            </a:r>
            <a:r>
              <a:rPr lang="he-IL" sz="1800" dirty="0"/>
              <a:t>. הקישור ו-</a:t>
            </a:r>
            <a:r>
              <a:rPr lang="en-US" sz="1800" dirty="0"/>
              <a:t>metadata</a:t>
            </a:r>
            <a:r>
              <a:rPr lang="he-IL" sz="1800" dirty="0"/>
              <a:t> (מחלקה\קורס, בעלים, שם וכו') של הקובץ נשמר במערכת ה-</a:t>
            </a:r>
            <a:r>
              <a:rPr lang="en-US" sz="1800" dirty="0"/>
              <a:t>real time</a:t>
            </a:r>
            <a:r>
              <a:rPr lang="he-IL" sz="1800" dirty="0"/>
              <a:t> </a:t>
            </a:r>
            <a:r>
              <a:rPr lang="en-US" sz="1800" dirty="0"/>
              <a:t>database</a:t>
            </a:r>
            <a:r>
              <a:rPr lang="he-IL" sz="1800" dirty="0"/>
              <a:t> על מנת לקבל גישה קלה אליו.</a:t>
            </a:r>
          </a:p>
          <a:p>
            <a:pPr algn="r" rtl="1"/>
            <a:r>
              <a:rPr lang="he-IL" sz="1800" dirty="0"/>
              <a:t>כל קובץ במערכת הקבצים מקבל שם ייחודי אליו במסד הנתונים על מנת למנוע כפילויות של שמות (השם שהמשתמש נותן לקובץ הוא חלק מה-</a:t>
            </a:r>
            <a:r>
              <a:rPr lang="en-US" sz="1800" dirty="0"/>
              <a:t>metadata</a:t>
            </a:r>
            <a:r>
              <a:rPr lang="he-IL" sz="1800" dirty="0"/>
              <a:t> שלו, בשונה מהשם הייחודי).</a:t>
            </a:r>
          </a:p>
          <a:p>
            <a:pPr algn="r" rtl="1"/>
            <a:r>
              <a:rPr lang="he-IL" sz="1800" dirty="0"/>
              <a:t>על מנת לעלות קובץ, על המשתמש לספק פרטים אודות הקובץ, פרטים אשר ישמשו לאפיונו של הקובץ והגדרתו כרלוונטי כאשר משתמשים אחרים יחפשו עזרי לימוד.</a:t>
            </a:r>
          </a:p>
          <a:p>
            <a:pPr algn="r" rtl="1"/>
            <a:r>
              <a:rPr lang="he-IL" sz="1800" dirty="0"/>
              <a:t>המשתמש יכול להעלות קבצים מהמכשיר האישי שלו, או דרך שירות אחסון חיצוני כמו </a:t>
            </a:r>
            <a:r>
              <a:rPr lang="en-US" sz="1800" dirty="0"/>
              <a:t>Google Drive</a:t>
            </a:r>
            <a:r>
              <a:rPr lang="he-IL" sz="1800" dirty="0"/>
              <a:t> המופיע בסרטון.</a:t>
            </a:r>
            <a:endParaRPr lang="en-US" sz="1800" dirty="0"/>
          </a:p>
          <a:p>
            <a:pPr algn="r" rtl="1"/>
            <a:r>
              <a:rPr lang="he-IL" sz="1800" dirty="0"/>
              <a:t>לאחר העלאת הקובץ, המשתמש יקבל חיווי במידה והעלאה הצליחה או נכשלה, במידה והצליחה – יוכל לראות את הקובץ באזור "הקבצים שלי" (יפורט בהמשך).</a:t>
            </a:r>
          </a:p>
          <a:p>
            <a:pPr algn="r" rtl="1"/>
            <a:endParaRPr lang="he-IL" sz="1800" dirty="0"/>
          </a:p>
          <a:p>
            <a:pPr algn="r" rtl="1"/>
            <a:endParaRPr lang="he-IL" sz="1800" dirty="0"/>
          </a:p>
          <a:p>
            <a:pPr algn="r" rtl="1"/>
            <a:endParaRPr lang="he-IL" sz="1800" dirty="0"/>
          </a:p>
          <a:p>
            <a:pPr marL="0" indent="0" algn="r" rtl="1">
              <a:buNone/>
            </a:pPr>
            <a:endParaRPr lang="he-IL" sz="1800" dirty="0"/>
          </a:p>
        </p:txBody>
      </p:sp>
      <p:pic>
        <p:nvPicPr>
          <p:cNvPr id="8" name="uploadfile_Q43MMewS">
            <a:hlinkClick r:id="" action="ppaction://media"/>
            <a:extLst>
              <a:ext uri="{FF2B5EF4-FFF2-40B4-BE49-F238E27FC236}">
                <a16:creationId xmlns:a16="http://schemas.microsoft.com/office/drawing/2014/main" id="{1C686E8C-7AFC-48EB-805B-181ECDD4C1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8328" y="179147"/>
            <a:ext cx="3167616" cy="5677034"/>
          </a:xfrm>
          <a:prstGeom prst="rect">
            <a:avLst/>
          </a:prstGeom>
        </p:spPr>
      </p:pic>
      <p:sp>
        <p:nvSpPr>
          <p:cNvPr id="11" name="TextBox 10">
            <a:extLst>
              <a:ext uri="{FF2B5EF4-FFF2-40B4-BE49-F238E27FC236}">
                <a16:creationId xmlns:a16="http://schemas.microsoft.com/office/drawing/2014/main" id="{45B23F01-37C6-4E2E-93AE-6E6B25DC52B1}"/>
              </a:ext>
            </a:extLst>
          </p:cNvPr>
          <p:cNvSpPr txBox="1"/>
          <p:nvPr/>
        </p:nvSpPr>
        <p:spPr>
          <a:xfrm>
            <a:off x="1032070" y="6181939"/>
            <a:ext cx="2500132" cy="369332"/>
          </a:xfrm>
          <a:prstGeom prst="rect">
            <a:avLst/>
          </a:prstGeom>
          <a:noFill/>
        </p:spPr>
        <p:txBody>
          <a:bodyPr wrap="square" rtlCol="0">
            <a:spAutoFit/>
          </a:bodyPr>
          <a:lstStyle/>
          <a:p>
            <a:pPr algn="ctr"/>
            <a:r>
              <a:rPr lang="en-US" b="1" dirty="0"/>
              <a:t>Upload PDF</a:t>
            </a:r>
            <a:endParaRPr lang="en-IL" b="1" dirty="0"/>
          </a:p>
        </p:txBody>
      </p:sp>
    </p:spTree>
    <p:extLst>
      <p:ext uri="{BB962C8B-B14F-4D97-AF65-F5344CB8AC3E}">
        <p14:creationId xmlns:p14="http://schemas.microsoft.com/office/powerpoint/2010/main" val="379130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5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4F2395-4D65-40F2-A890-641944B07D97}"/>
              </a:ext>
            </a:extLst>
          </p:cNvPr>
          <p:cNvSpPr txBox="1"/>
          <p:nvPr/>
        </p:nvSpPr>
        <p:spPr>
          <a:xfrm>
            <a:off x="2688117" y="303933"/>
            <a:ext cx="9281186" cy="2031325"/>
          </a:xfrm>
          <a:prstGeom prst="rect">
            <a:avLst/>
          </a:prstGeom>
          <a:noFill/>
        </p:spPr>
        <p:txBody>
          <a:bodyPr wrap="square" rtlCol="0">
            <a:spAutoFit/>
          </a:bodyPr>
          <a:lstStyle/>
          <a:p>
            <a:pPr algn="r" rtl="1"/>
            <a:r>
              <a:rPr lang="he-IL" b="1" u="sng" dirty="0"/>
              <a:t>העלאת קובץ (צד משתמש):</a:t>
            </a:r>
          </a:p>
          <a:p>
            <a:pPr algn="r" rtl="1"/>
            <a:r>
              <a:rPr lang="he-IL" dirty="0"/>
              <a:t>- אפשרות ראשונה בחירת מחלקה.</a:t>
            </a:r>
          </a:p>
          <a:p>
            <a:pPr algn="r" rtl="1"/>
            <a:r>
              <a:rPr lang="he-IL" dirty="0"/>
              <a:t>- אפשרות שנייה רשימת קורסים של אותה מחלקה שנבחרה (נפתחת רק לאחר בחירת מחלקה)</a:t>
            </a:r>
          </a:p>
          <a:p>
            <a:pPr algn="r" rtl="1"/>
            <a:r>
              <a:rPr lang="he-IL" dirty="0"/>
              <a:t>- בחירת סוג ההרשאה של הקובץ באפליקציה.</a:t>
            </a:r>
          </a:p>
          <a:p>
            <a:pPr algn="r" rtl="1"/>
            <a:r>
              <a:rPr lang="he-IL" dirty="0"/>
              <a:t>- שם הקובץ.</a:t>
            </a:r>
          </a:p>
          <a:p>
            <a:pPr algn="r" rtl="1"/>
            <a:r>
              <a:rPr lang="he-IL" dirty="0"/>
              <a:t>- בחירת קובץ להעלאה מהמכשיר.</a:t>
            </a:r>
          </a:p>
          <a:p>
            <a:pPr algn="r" rtl="1"/>
            <a:r>
              <a:rPr lang="he-IL" dirty="0"/>
              <a:t>- העלאת הקובץ לשרת ע"י לחיצה על "</a:t>
            </a:r>
            <a:r>
              <a:rPr lang="en-US" dirty="0"/>
              <a:t>Upload</a:t>
            </a:r>
            <a:r>
              <a:rPr lang="he-IL" dirty="0"/>
              <a:t>".</a:t>
            </a:r>
            <a:endParaRPr lang="en-IL" dirty="0"/>
          </a:p>
        </p:txBody>
      </p:sp>
      <p:pic>
        <p:nvPicPr>
          <p:cNvPr id="2" name="Picture 1">
            <a:extLst>
              <a:ext uri="{FF2B5EF4-FFF2-40B4-BE49-F238E27FC236}">
                <a16:creationId xmlns:a16="http://schemas.microsoft.com/office/drawing/2014/main" id="{21B1D914-E769-4958-AB9D-4AABDEC2CA0B}"/>
              </a:ext>
            </a:extLst>
          </p:cNvPr>
          <p:cNvPicPr>
            <a:picLocks noChangeAspect="1"/>
          </p:cNvPicPr>
          <p:nvPr/>
        </p:nvPicPr>
        <p:blipFill>
          <a:blip r:embed="rId2"/>
          <a:stretch>
            <a:fillRect/>
          </a:stretch>
        </p:blipFill>
        <p:spPr>
          <a:xfrm>
            <a:off x="9149545" y="2413338"/>
            <a:ext cx="2385115" cy="4218809"/>
          </a:xfrm>
          <a:prstGeom prst="rect">
            <a:avLst/>
          </a:prstGeom>
        </p:spPr>
      </p:pic>
      <p:pic>
        <p:nvPicPr>
          <p:cNvPr id="3" name="Picture 2">
            <a:extLst>
              <a:ext uri="{FF2B5EF4-FFF2-40B4-BE49-F238E27FC236}">
                <a16:creationId xmlns:a16="http://schemas.microsoft.com/office/drawing/2014/main" id="{012D81E2-97D0-41D1-BD31-074E02DB3B3F}"/>
              </a:ext>
            </a:extLst>
          </p:cNvPr>
          <p:cNvPicPr>
            <a:picLocks noChangeAspect="1"/>
          </p:cNvPicPr>
          <p:nvPr/>
        </p:nvPicPr>
        <p:blipFill rotWithShape="1">
          <a:blip r:embed="rId3"/>
          <a:srcRect r="1520"/>
          <a:stretch/>
        </p:blipFill>
        <p:spPr>
          <a:xfrm>
            <a:off x="255530" y="3245672"/>
            <a:ext cx="8789318" cy="2371725"/>
          </a:xfrm>
          <a:prstGeom prst="rect">
            <a:avLst/>
          </a:prstGeom>
        </p:spPr>
      </p:pic>
      <p:sp>
        <p:nvSpPr>
          <p:cNvPr id="7" name="TextBox 6">
            <a:extLst>
              <a:ext uri="{FF2B5EF4-FFF2-40B4-BE49-F238E27FC236}">
                <a16:creationId xmlns:a16="http://schemas.microsoft.com/office/drawing/2014/main" id="{45B0DDE7-BB14-4539-959C-C168A646E780}"/>
              </a:ext>
            </a:extLst>
          </p:cNvPr>
          <p:cNvSpPr txBox="1"/>
          <p:nvPr/>
        </p:nvSpPr>
        <p:spPr>
          <a:xfrm>
            <a:off x="361245" y="1635634"/>
            <a:ext cx="6195308" cy="1477328"/>
          </a:xfrm>
          <a:prstGeom prst="rect">
            <a:avLst/>
          </a:prstGeom>
          <a:noFill/>
        </p:spPr>
        <p:txBody>
          <a:bodyPr wrap="square" rtlCol="0">
            <a:spAutoFit/>
          </a:bodyPr>
          <a:lstStyle/>
          <a:p>
            <a:pPr algn="r" rtl="1"/>
            <a:r>
              <a:rPr lang="he-IL" b="1" u="sng" dirty="0"/>
              <a:t>העלאת קובץ (צד שרת):</a:t>
            </a:r>
          </a:p>
          <a:p>
            <a:pPr algn="r" rtl="1"/>
            <a:endParaRPr lang="he-IL" b="1" u="sng" dirty="0"/>
          </a:p>
          <a:p>
            <a:pPr algn="r" rtl="1"/>
            <a:r>
              <a:rPr lang="he-IL" dirty="0"/>
              <a:t>הקבצים נשמרים בשרת </a:t>
            </a:r>
            <a:r>
              <a:rPr lang="en-US" dirty="0" err="1"/>
              <a:t>FireBase</a:t>
            </a:r>
            <a:r>
              <a:rPr lang="he-IL" dirty="0"/>
              <a:t> במסד הנתונים הנקרא </a:t>
            </a:r>
            <a:r>
              <a:rPr lang="en-US" dirty="0"/>
              <a:t>Storage</a:t>
            </a:r>
            <a:r>
              <a:rPr lang="he-IL" dirty="0"/>
              <a:t> (שירות אחסון הקבצים), את כתובת</a:t>
            </a:r>
            <a:r>
              <a:rPr lang="he-IL" dirty="0">
                <a:solidFill>
                  <a:srgbClr val="7030A0"/>
                </a:solidFill>
              </a:rPr>
              <a:t> ה</a:t>
            </a:r>
            <a:r>
              <a:rPr lang="en-US" dirty="0">
                <a:solidFill>
                  <a:srgbClr val="7030A0"/>
                </a:solidFill>
              </a:rPr>
              <a:t>URL-</a:t>
            </a:r>
            <a:r>
              <a:rPr lang="he-IL" dirty="0"/>
              <a:t> ופרטי המטא של הקובץ אנו מאחסנים בשרת ה-</a:t>
            </a:r>
            <a:r>
              <a:rPr lang="en-US" dirty="0"/>
              <a:t>RT</a:t>
            </a:r>
            <a:r>
              <a:rPr lang="he-IL" dirty="0"/>
              <a:t> אשר מאחסן את הנתונים במודל של עץ.</a:t>
            </a:r>
          </a:p>
        </p:txBody>
      </p:sp>
      <p:sp>
        <p:nvSpPr>
          <p:cNvPr id="4" name="Rectangle 3">
            <a:extLst>
              <a:ext uri="{FF2B5EF4-FFF2-40B4-BE49-F238E27FC236}">
                <a16:creationId xmlns:a16="http://schemas.microsoft.com/office/drawing/2014/main" id="{AFAA845A-CAA6-4A5B-AB50-81D5A21662DE}"/>
              </a:ext>
            </a:extLst>
          </p:cNvPr>
          <p:cNvSpPr/>
          <p:nvPr/>
        </p:nvSpPr>
        <p:spPr>
          <a:xfrm>
            <a:off x="9630902" y="3349978"/>
            <a:ext cx="1567676" cy="3076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 name="Straight Arrow Connector 8">
            <a:extLst>
              <a:ext uri="{FF2B5EF4-FFF2-40B4-BE49-F238E27FC236}">
                <a16:creationId xmlns:a16="http://schemas.microsoft.com/office/drawing/2014/main" id="{C47709A6-082A-4C72-AB1D-EC0D249AA79D}"/>
              </a:ext>
            </a:extLst>
          </p:cNvPr>
          <p:cNvCxnSpPr>
            <a:stCxn id="4" idx="1"/>
          </p:cNvCxnSpPr>
          <p:nvPr/>
        </p:nvCxnSpPr>
        <p:spPr>
          <a:xfrm flipH="1">
            <a:off x="1095022" y="3503789"/>
            <a:ext cx="8535880" cy="876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295472E-0E22-4DC5-B5D6-938EF0720273}"/>
              </a:ext>
            </a:extLst>
          </p:cNvPr>
          <p:cNvSpPr/>
          <p:nvPr/>
        </p:nvSpPr>
        <p:spPr>
          <a:xfrm>
            <a:off x="508000" y="4203413"/>
            <a:ext cx="587022" cy="3076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BB0DD620-E3DB-4969-B804-A765B3829D17}"/>
              </a:ext>
            </a:extLst>
          </p:cNvPr>
          <p:cNvSpPr/>
          <p:nvPr/>
        </p:nvSpPr>
        <p:spPr>
          <a:xfrm>
            <a:off x="9630902" y="3814821"/>
            <a:ext cx="1567676" cy="3076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2" name="Straight Arrow Connector 11">
            <a:extLst>
              <a:ext uri="{FF2B5EF4-FFF2-40B4-BE49-F238E27FC236}">
                <a16:creationId xmlns:a16="http://schemas.microsoft.com/office/drawing/2014/main" id="{192FF841-F599-4B9D-A0B7-9DA49F03C852}"/>
              </a:ext>
            </a:extLst>
          </p:cNvPr>
          <p:cNvCxnSpPr>
            <a:cxnSpLocks/>
          </p:cNvCxnSpPr>
          <p:nvPr/>
        </p:nvCxnSpPr>
        <p:spPr>
          <a:xfrm flipH="1">
            <a:off x="1478844" y="3907329"/>
            <a:ext cx="8152058" cy="7308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1C318BF-1860-4E76-981C-67981FB6EDD8}"/>
              </a:ext>
            </a:extLst>
          </p:cNvPr>
          <p:cNvSpPr/>
          <p:nvPr/>
        </p:nvSpPr>
        <p:spPr>
          <a:xfrm>
            <a:off x="903111" y="4537310"/>
            <a:ext cx="587022" cy="2463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14">
            <a:extLst>
              <a:ext uri="{FF2B5EF4-FFF2-40B4-BE49-F238E27FC236}">
                <a16:creationId xmlns:a16="http://schemas.microsoft.com/office/drawing/2014/main" id="{0FF96DE8-0396-46A6-9C47-315788FCB852}"/>
              </a:ext>
            </a:extLst>
          </p:cNvPr>
          <p:cNvSpPr/>
          <p:nvPr/>
        </p:nvSpPr>
        <p:spPr>
          <a:xfrm>
            <a:off x="9297318" y="4355101"/>
            <a:ext cx="587022" cy="3076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 name="Straight Arrow Connector 15">
            <a:extLst>
              <a:ext uri="{FF2B5EF4-FFF2-40B4-BE49-F238E27FC236}">
                <a16:creationId xmlns:a16="http://schemas.microsoft.com/office/drawing/2014/main" id="{1BB6F24C-841E-4F55-B739-B3A5C3DD1CFB}"/>
              </a:ext>
            </a:extLst>
          </p:cNvPr>
          <p:cNvCxnSpPr>
            <a:cxnSpLocks/>
          </p:cNvCxnSpPr>
          <p:nvPr/>
        </p:nvCxnSpPr>
        <p:spPr>
          <a:xfrm flipH="1">
            <a:off x="3070578" y="4511035"/>
            <a:ext cx="6226740" cy="7113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AFA8BEE-4117-4582-82C9-B14B26800628}"/>
              </a:ext>
            </a:extLst>
          </p:cNvPr>
          <p:cNvSpPr/>
          <p:nvPr/>
        </p:nvSpPr>
        <p:spPr>
          <a:xfrm>
            <a:off x="1490132" y="5093136"/>
            <a:ext cx="1580445" cy="230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ectangle 18">
            <a:extLst>
              <a:ext uri="{FF2B5EF4-FFF2-40B4-BE49-F238E27FC236}">
                <a16:creationId xmlns:a16="http://schemas.microsoft.com/office/drawing/2014/main" id="{F7D040FB-D82B-4970-B002-64E3739769F3}"/>
              </a:ext>
            </a:extLst>
          </p:cNvPr>
          <p:cNvSpPr/>
          <p:nvPr/>
        </p:nvSpPr>
        <p:spPr>
          <a:xfrm>
            <a:off x="9337391" y="4712457"/>
            <a:ext cx="2053098" cy="61133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0" name="Straight Arrow Connector 19">
            <a:extLst>
              <a:ext uri="{FF2B5EF4-FFF2-40B4-BE49-F238E27FC236}">
                <a16:creationId xmlns:a16="http://schemas.microsoft.com/office/drawing/2014/main" id="{BADFD325-E7C9-47D4-820B-14BEC4BD83B6}"/>
              </a:ext>
            </a:extLst>
          </p:cNvPr>
          <p:cNvCxnSpPr>
            <a:cxnSpLocks/>
          </p:cNvCxnSpPr>
          <p:nvPr/>
        </p:nvCxnSpPr>
        <p:spPr>
          <a:xfrm flipH="1" flipV="1">
            <a:off x="1851378" y="4895381"/>
            <a:ext cx="7445940" cy="7567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3DB902F-F1F3-42B6-8DB4-E6D9E2D8E839}"/>
              </a:ext>
            </a:extLst>
          </p:cNvPr>
          <p:cNvSpPr/>
          <p:nvPr/>
        </p:nvSpPr>
        <p:spPr>
          <a:xfrm>
            <a:off x="1264355" y="4835019"/>
            <a:ext cx="546949" cy="20672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Rectangle 23">
            <a:extLst>
              <a:ext uri="{FF2B5EF4-FFF2-40B4-BE49-F238E27FC236}">
                <a16:creationId xmlns:a16="http://schemas.microsoft.com/office/drawing/2014/main" id="{0007DB91-C734-4A4A-A242-45860735FFD0}"/>
              </a:ext>
            </a:extLst>
          </p:cNvPr>
          <p:cNvSpPr/>
          <p:nvPr/>
        </p:nvSpPr>
        <p:spPr>
          <a:xfrm>
            <a:off x="1661567" y="5372768"/>
            <a:ext cx="4750521" cy="23065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8" name="Picture 7">
            <a:extLst>
              <a:ext uri="{FF2B5EF4-FFF2-40B4-BE49-F238E27FC236}">
                <a16:creationId xmlns:a16="http://schemas.microsoft.com/office/drawing/2014/main" id="{E1E31F1E-E348-4AE0-8577-C3E3695234E9}"/>
              </a:ext>
            </a:extLst>
          </p:cNvPr>
          <p:cNvPicPr>
            <a:picLocks noChangeAspect="1"/>
          </p:cNvPicPr>
          <p:nvPr/>
        </p:nvPicPr>
        <p:blipFill>
          <a:blip r:embed="rId4"/>
          <a:stretch>
            <a:fillRect/>
          </a:stretch>
        </p:blipFill>
        <p:spPr>
          <a:xfrm>
            <a:off x="192067" y="5643672"/>
            <a:ext cx="8894015" cy="1188434"/>
          </a:xfrm>
          <a:prstGeom prst="rect">
            <a:avLst/>
          </a:prstGeom>
        </p:spPr>
      </p:pic>
      <p:sp>
        <p:nvSpPr>
          <p:cNvPr id="13" name="TextBox 12">
            <a:extLst>
              <a:ext uri="{FF2B5EF4-FFF2-40B4-BE49-F238E27FC236}">
                <a16:creationId xmlns:a16="http://schemas.microsoft.com/office/drawing/2014/main" id="{E21D414F-2638-4E1F-9FDA-61C9088726F4}"/>
              </a:ext>
            </a:extLst>
          </p:cNvPr>
          <p:cNvSpPr txBox="1"/>
          <p:nvPr/>
        </p:nvSpPr>
        <p:spPr>
          <a:xfrm>
            <a:off x="2974694" y="6005137"/>
            <a:ext cx="3020992" cy="369332"/>
          </a:xfrm>
          <a:prstGeom prst="rect">
            <a:avLst/>
          </a:prstGeom>
          <a:solidFill>
            <a:schemeClr val="accent1"/>
          </a:solidFill>
        </p:spPr>
        <p:txBody>
          <a:bodyPr wrap="square" rtlCol="0">
            <a:spAutoFit/>
          </a:bodyPr>
          <a:lstStyle/>
          <a:p>
            <a:pPr algn="ctr" rtl="1"/>
            <a:r>
              <a:rPr lang="he-IL" dirty="0"/>
              <a:t>הקבצים בשירות ה-</a:t>
            </a:r>
            <a:r>
              <a:rPr lang="en-US" dirty="0"/>
              <a:t>Storage</a:t>
            </a:r>
            <a:endParaRPr lang="en-IL" dirty="0"/>
          </a:p>
        </p:txBody>
      </p:sp>
    </p:spTree>
    <p:extLst>
      <p:ext uri="{BB962C8B-B14F-4D97-AF65-F5344CB8AC3E}">
        <p14:creationId xmlns:p14="http://schemas.microsoft.com/office/powerpoint/2010/main" val="3203777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9D42-DA11-4B8A-9F89-9418A7A5443C}"/>
              </a:ext>
            </a:extLst>
          </p:cNvPr>
          <p:cNvSpPr>
            <a:spLocks noGrp="1"/>
          </p:cNvSpPr>
          <p:nvPr>
            <p:ph type="title"/>
          </p:nvPr>
        </p:nvSpPr>
        <p:spPr>
          <a:xfrm>
            <a:off x="5727699" y="179147"/>
            <a:ext cx="6182649" cy="908873"/>
          </a:xfrm>
          <a:noFill/>
        </p:spPr>
        <p:txBody>
          <a:bodyPr/>
          <a:lstStyle/>
          <a:p>
            <a:pPr algn="r"/>
            <a:r>
              <a:rPr lang="he-IL" u="sng" dirty="0"/>
              <a:t>יצירת קבוצות למידה:</a:t>
            </a:r>
            <a:endParaRPr lang="en-IL" u="sng" dirty="0"/>
          </a:p>
        </p:txBody>
      </p:sp>
      <p:sp>
        <p:nvSpPr>
          <p:cNvPr id="3" name="Content Placeholder 2">
            <a:extLst>
              <a:ext uri="{FF2B5EF4-FFF2-40B4-BE49-F238E27FC236}">
                <a16:creationId xmlns:a16="http://schemas.microsoft.com/office/drawing/2014/main" id="{BACEB744-5F23-4FEE-8370-3BD2C6D9A00E}"/>
              </a:ext>
            </a:extLst>
          </p:cNvPr>
          <p:cNvSpPr>
            <a:spLocks noGrp="1"/>
          </p:cNvSpPr>
          <p:nvPr>
            <p:ph idx="1"/>
          </p:nvPr>
        </p:nvSpPr>
        <p:spPr>
          <a:xfrm>
            <a:off x="4409954" y="1088020"/>
            <a:ext cx="7500396" cy="5463251"/>
          </a:xfrm>
        </p:spPr>
        <p:txBody>
          <a:bodyPr>
            <a:normAutofit/>
          </a:bodyPr>
          <a:lstStyle/>
          <a:p>
            <a:pPr algn="r" rtl="1"/>
            <a:r>
              <a:rPr lang="he-IL" sz="1800" dirty="0"/>
              <a:t>מערכת יצירת קבוצות מתבססת על שרת ה- </a:t>
            </a:r>
            <a:r>
              <a:rPr lang="en-US" sz="1800" dirty="0" err="1"/>
              <a:t>Firestore</a:t>
            </a:r>
            <a:r>
              <a:rPr lang="en-US" sz="1800" dirty="0"/>
              <a:t> Database</a:t>
            </a:r>
            <a:r>
              <a:rPr lang="he-IL" sz="1800" dirty="0"/>
              <a:t>, אשר שומר את המידע בצורה של </a:t>
            </a:r>
            <a:r>
              <a:rPr lang="en-US" sz="1800" dirty="0"/>
              <a:t>Documents</a:t>
            </a:r>
            <a:r>
              <a:rPr lang="he-IL" sz="1800" dirty="0"/>
              <a:t>, בצורה זו ניתן לבצע שאילתות על המידע, ולקבל חלקים מהתוכן. כמו כן כל </a:t>
            </a:r>
            <a:r>
              <a:rPr lang="en-US" sz="1800" dirty="0"/>
              <a:t>Document</a:t>
            </a:r>
            <a:r>
              <a:rPr lang="he-IL" sz="1800" dirty="0"/>
              <a:t> לא שוקל יותר מידי – עונה על הצורך שלנו במקרה זה.</a:t>
            </a:r>
          </a:p>
          <a:p>
            <a:pPr algn="r" rtl="1"/>
            <a:r>
              <a:rPr lang="he-IL" sz="1800" dirty="0"/>
              <a:t>כל קבוצת למידה תסווג לפי מחלקה וקורס, אשר יוגדרו לפי המשתמש, כל משתמש יוכל להגדיר קבוצת למידה פרונטלית, מקוונת או היברידית. במידה ותיבחר קבוצת למידה היברידית או מקוונת, תינתן אפשרות להוספת קישור רלוונטי לדוגמא - </a:t>
            </a:r>
            <a:r>
              <a:rPr lang="en-US" sz="1800" dirty="0"/>
              <a:t>Zoom</a:t>
            </a:r>
            <a:r>
              <a:rPr lang="he-IL" sz="1800" dirty="0"/>
              <a:t> או </a:t>
            </a:r>
            <a:r>
              <a:rPr lang="en-US" sz="1800" dirty="0"/>
              <a:t>Google Meetings</a:t>
            </a:r>
            <a:r>
              <a:rPr lang="he-IL" sz="1800" dirty="0"/>
              <a:t>.</a:t>
            </a:r>
          </a:p>
          <a:p>
            <a:pPr algn="r" rtl="1"/>
            <a:r>
              <a:rPr lang="he-IL" sz="1800" dirty="0"/>
              <a:t>כל קבוצת למידה מקבלת מפתח ייחודי משלה, אשר מועברת ליוצר הקבוצה בעת היצירה שלה. במידה וירצה המשתמש שיצר את הקבוצה לאפשר לחבריו למצוא אותה בצורה קלה, יוכל להעביר להם את המפתח והם ישתמשו בו בפיצ'ר החיפוש של האפליקציה.</a:t>
            </a:r>
          </a:p>
          <a:p>
            <a:pPr algn="r" rtl="1"/>
            <a:endParaRPr lang="he-IL" sz="1800" dirty="0"/>
          </a:p>
          <a:p>
            <a:pPr algn="r" rtl="1"/>
            <a:endParaRPr lang="he-IL" sz="1800" dirty="0"/>
          </a:p>
          <a:p>
            <a:pPr algn="r" rtl="1"/>
            <a:endParaRPr lang="he-IL" sz="1800" dirty="0"/>
          </a:p>
          <a:p>
            <a:pPr algn="r" rtl="1"/>
            <a:endParaRPr lang="he-IL" sz="1800" dirty="0"/>
          </a:p>
          <a:p>
            <a:pPr algn="r" rtl="1"/>
            <a:endParaRPr lang="he-IL" sz="1800" dirty="0"/>
          </a:p>
          <a:p>
            <a:pPr marL="0" indent="0" algn="r" rtl="1">
              <a:buNone/>
            </a:pPr>
            <a:endParaRPr lang="he-IL" sz="1800" dirty="0"/>
          </a:p>
        </p:txBody>
      </p:sp>
      <p:pic>
        <p:nvPicPr>
          <p:cNvPr id="6" name="studygroup_kmCdOhI7">
            <a:hlinkClick r:id="" action="ppaction://media"/>
            <a:extLst>
              <a:ext uri="{FF2B5EF4-FFF2-40B4-BE49-F238E27FC236}">
                <a16:creationId xmlns:a16="http://schemas.microsoft.com/office/drawing/2014/main" id="{D1C65DD0-FB4F-4A36-8FFC-4ABB3157B1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406" y="400164"/>
            <a:ext cx="3141675" cy="5812436"/>
          </a:xfrm>
          <a:prstGeom prst="rect">
            <a:avLst/>
          </a:prstGeom>
        </p:spPr>
      </p:pic>
      <p:sp>
        <p:nvSpPr>
          <p:cNvPr id="7" name="TextBox 6">
            <a:extLst>
              <a:ext uri="{FF2B5EF4-FFF2-40B4-BE49-F238E27FC236}">
                <a16:creationId xmlns:a16="http://schemas.microsoft.com/office/drawing/2014/main" id="{49C60DCF-E9FC-46B4-8279-C5D533793BB8}"/>
              </a:ext>
            </a:extLst>
          </p:cNvPr>
          <p:cNvSpPr txBox="1"/>
          <p:nvPr/>
        </p:nvSpPr>
        <p:spPr>
          <a:xfrm>
            <a:off x="770318" y="6366076"/>
            <a:ext cx="2819850" cy="370390"/>
          </a:xfrm>
          <a:prstGeom prst="rect">
            <a:avLst/>
          </a:prstGeom>
          <a:noFill/>
        </p:spPr>
        <p:txBody>
          <a:bodyPr wrap="square" rtlCol="0">
            <a:spAutoFit/>
          </a:bodyPr>
          <a:lstStyle/>
          <a:p>
            <a:pPr algn="ctr"/>
            <a:r>
              <a:rPr lang="en-US" b="1" dirty="0"/>
              <a:t>Study Groups</a:t>
            </a:r>
            <a:endParaRPr lang="en-IL" b="1" dirty="0"/>
          </a:p>
        </p:txBody>
      </p:sp>
    </p:spTree>
    <p:extLst>
      <p:ext uri="{BB962C8B-B14F-4D97-AF65-F5344CB8AC3E}">
        <p14:creationId xmlns:p14="http://schemas.microsoft.com/office/powerpoint/2010/main" val="31556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2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1536</TotalTime>
  <Words>2392</Words>
  <Application>Microsoft Office PowerPoint</Application>
  <PresentationFormat>Widescreen</PresentationFormat>
  <Paragraphs>151</Paragraphs>
  <Slides>20</Slides>
  <Notes>0</Notes>
  <HiddenSlides>0</HiddenSlides>
  <MMClips>9</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20</vt:i4>
      </vt:variant>
    </vt:vector>
  </HeadingPairs>
  <TitlesOfParts>
    <vt:vector size="29" baseType="lpstr">
      <vt:lpstr>Arial</vt:lpstr>
      <vt:lpstr>Calibri</vt:lpstr>
      <vt:lpstr>Calibri Light</vt:lpstr>
      <vt:lpstr>Century Gothic</vt:lpstr>
      <vt:lpstr>Wingdings 3</vt:lpstr>
      <vt:lpstr>Office Theme</vt:lpstr>
      <vt:lpstr>Ion</vt:lpstr>
      <vt:lpstr>1_Ion</vt:lpstr>
      <vt:lpstr>2_Ion</vt:lpstr>
      <vt:lpstr>Sikumon</vt:lpstr>
      <vt:lpstr>מה נצטרך לעשות היום כדי להשיג סיכום?</vt:lpstr>
      <vt:lpstr>מטרות האפליקציה:</vt:lpstr>
      <vt:lpstr>תיאור המערכת:</vt:lpstr>
      <vt:lpstr>הרשמה\התחברות:</vt:lpstr>
      <vt:lpstr>מסך פורטל ("הבית")\תפריט:</vt:lpstr>
      <vt:lpstr>העלאת קבצים:</vt:lpstr>
      <vt:lpstr>PowerPoint Presentation</vt:lpstr>
      <vt:lpstr>יצירת קבוצות למידה:</vt:lpstr>
      <vt:lpstr>PowerPoint Presentation</vt:lpstr>
      <vt:lpstr>מנוע החיפוש:</vt:lpstr>
      <vt:lpstr>מועדפים ו"האזור שלי":</vt:lpstr>
      <vt:lpstr>מערכת עוקבים:</vt:lpstr>
      <vt:lpstr>מערכת עוקבים:</vt:lpstr>
      <vt:lpstr>מערכת התראות:</vt:lpstr>
      <vt:lpstr>משתמש Admin:</vt:lpstr>
      <vt:lpstr>MVC</vt:lpstr>
      <vt:lpstr>מחלקת DB</vt:lpstr>
      <vt:lpstr>מחלקת DB</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Sikumon</dc:title>
  <dc:creator>ליאב אליאב עמר</dc:creator>
  <cp:lastModifiedBy>ליאב אליאב עמר</cp:lastModifiedBy>
  <cp:revision>132</cp:revision>
  <dcterms:created xsi:type="dcterms:W3CDTF">2022-01-04T10:44:50Z</dcterms:created>
  <dcterms:modified xsi:type="dcterms:W3CDTF">2022-01-06T20:58:50Z</dcterms:modified>
</cp:coreProperties>
</file>